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71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>
    <p:restoredLeft sz="12579"/>
    <p:restoredTop sz="90000"/>
  </p:normalViewPr>
  <p:slideViewPr>
    <p:cSldViewPr snapToGrid="0" snapToObjects="1">
      <p:cViewPr varScale="1">
        <p:scale>
          <a:sx n="100" d="100"/>
          <a:sy n="100" d="100"/>
        </p:scale>
        <p:origin x="0" y="0"/>
      </p:cViewPr>
      <p:guideLst>
        <p:guide orient="horz" pos="2158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9" cy="72009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presProps" Target="presProps.xml"  /><Relationship Id="rId2" Type="http://schemas.openxmlformats.org/officeDocument/2006/relationships/notesMaster" Target="notesMasters/notesMaster1.xml"  /><Relationship Id="rId20" Type="http://schemas.openxmlformats.org/officeDocument/2006/relationships/viewProps" Target="viewProps.xml"  /><Relationship Id="rId21" Type="http://schemas.openxmlformats.org/officeDocument/2006/relationships/theme" Target="theme/theme1.xml"  /><Relationship Id="rId22" Type="http://schemas.openxmlformats.org/officeDocument/2006/relationships/tableStyles" Target="tableStyles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2021-12-28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jpeg"  /><Relationship Id="rId3" Type="http://schemas.openxmlformats.org/officeDocument/2006/relationships/image" Target="../media/image17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jpeg"  /><Relationship Id="rId3" Type="http://schemas.openxmlformats.org/officeDocument/2006/relationships/image" Target="../media/image19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jpeg"  /><Relationship Id="rId3" Type="http://schemas.openxmlformats.org/officeDocument/2006/relationships/image" Target="../media/image20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jpeg"  /><Relationship Id="rId3" Type="http://schemas.openxmlformats.org/officeDocument/2006/relationships/image" Target="../media/image22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jpeg"  /><Relationship Id="rId3" Type="http://schemas.openxmlformats.org/officeDocument/2006/relationships/image" Target="../media/image24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jpeg"  /><Relationship Id="rId3" Type="http://schemas.openxmlformats.org/officeDocument/2006/relationships/image" Target="../media/image26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Relationship Id="rId3" Type="http://schemas.openxmlformats.org/officeDocument/2006/relationships/image" Target="../media/image4.jpeg"  /><Relationship Id="rId4" Type="http://schemas.openxmlformats.org/officeDocument/2006/relationships/image" Target="../media/image5.jpeg"  /><Relationship Id="rId5" Type="http://schemas.openxmlformats.org/officeDocument/2006/relationships/image" Target="../media/image6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jpeg"  /><Relationship Id="rId3" Type="http://schemas.openxmlformats.org/officeDocument/2006/relationships/image" Target="../media/image12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jpeg"  /><Relationship Id="rId3" Type="http://schemas.openxmlformats.org/officeDocument/2006/relationships/image" Target="../media/image15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169914" y="1783076"/>
            <a:ext cx="5852172" cy="3291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5444712" y="836992"/>
            <a:ext cx="6881151" cy="5160863"/>
          </a:xfrm>
          <a:prstGeom prst="rect">
            <a:avLst/>
          </a:prstGeom>
        </p:spPr>
      </p:pic>
      <p:pic>
        <p:nvPicPr>
          <p:cNvPr id="7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33436" y="0"/>
            <a:ext cx="4209231" cy="7483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04031" y="322461"/>
            <a:ext cx="6213078" cy="6213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"/>
          <p:cNvSpPr/>
          <p:nvPr/>
        </p:nvSpPr>
        <p:spPr>
          <a:xfrm>
            <a:off x="7891860" y="3107531"/>
            <a:ext cx="2559844" cy="321468"/>
          </a:xfrm>
          <a:prstGeom prst="rect">
            <a:avLst/>
          </a:prstGeom>
          <a:solidFill>
            <a:srgbClr val="fff7cc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5" name=""/>
          <p:cNvSpPr/>
          <p:nvPr/>
        </p:nvSpPr>
        <p:spPr>
          <a:xfrm>
            <a:off x="1591468" y="799466"/>
            <a:ext cx="4504531" cy="129220"/>
          </a:xfrm>
          <a:prstGeom prst="rect">
            <a:avLst/>
          </a:prstGeom>
          <a:solidFill>
            <a:srgbClr val="fff7cc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en-US" altLang="ko-KR"/>
          </a:p>
        </p:txBody>
      </p:sp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3434" y="0"/>
            <a:ext cx="10972798" cy="1143000"/>
          </a:xfrm>
        </p:spPr>
        <p:txBody>
          <a:bodyPr/>
          <a:lstStyle/>
          <a:p>
            <a:pPr algn="l">
              <a:defRPr/>
            </a:pPr>
            <a:r>
              <a:rPr lang="en-US" altLang="ko-KR" sz="5200" b="1">
                <a:latin typeface="HyhwpEQ"/>
              </a:rPr>
              <a:t>J</a:t>
            </a:r>
            <a:r>
              <a:rPr lang="en-US" altLang="ko-KR" sz="4500" b="1">
                <a:latin typeface="HyhwpEQ"/>
              </a:rPr>
              <a:t>ebb</a:t>
            </a:r>
            <a:r>
              <a:rPr lang="en-US" altLang="ko-KR">
                <a:latin typeface="HyhwpEQ"/>
              </a:rPr>
              <a:t> Present mini bag</a:t>
            </a:r>
            <a:endParaRPr lang="en-US" altLang="ko-KR">
              <a:latin typeface="HyhwpEQ"/>
            </a:endParaRPr>
          </a:p>
        </p:txBody>
      </p:sp>
      <p:pic>
        <p:nvPicPr>
          <p:cNvPr id="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6047" y="1185466"/>
            <a:ext cx="5339953" cy="5339953"/>
          </a:xfrm>
          <a:prstGeom prst="rect">
            <a:avLst/>
          </a:prstGeom>
        </p:spPr>
      </p:pic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54750" y="1879997"/>
            <a:ext cx="5833266" cy="745729"/>
          </a:xfrm>
        </p:spPr>
        <p:txBody>
          <a:bodyPr vert="horz" lIns="91440" tIns="45720" rIns="91440" bIns="45720">
            <a:noAutofit/>
          </a:bodyPr>
          <a:lstStyle/>
          <a:p>
            <a:pPr marL="0" indent="0">
              <a:buNone/>
              <a:defRPr/>
            </a:pPr>
            <a:r>
              <a:rPr lang="ko-KR" altLang="en-US" sz="1800">
                <a:latin typeface="G마켓 산스 Light"/>
                <a:ea typeface="G마켓 산스 Light"/>
              </a:rPr>
              <a:t>✔간단한 외출에 가볍게 툭!</a:t>
            </a:r>
            <a:endParaRPr lang="ko-KR" altLang="en-US" sz="1800">
              <a:latin typeface="G마켓 산스 Light"/>
              <a:ea typeface="G마켓 산스 Light"/>
            </a:endParaRPr>
          </a:p>
          <a:p>
            <a:pPr marL="0" indent="0">
              <a:buNone/>
              <a:defRPr/>
            </a:pPr>
            <a:r>
              <a:rPr lang="ko-KR" altLang="en-US" sz="1800">
                <a:latin typeface="G마켓 산스 Light"/>
                <a:ea typeface="G마켓 산스 Light"/>
              </a:rPr>
              <a:t>✔</a:t>
            </a:r>
            <a:r>
              <a:rPr lang="ko-KR" altLang="en-US" sz="1800" b="1">
                <a:latin typeface="G마켓 산스 Light"/>
                <a:ea typeface="G마켓 산스 Light"/>
              </a:rPr>
              <a:t>국내산 고급 원단, 국내 제작</a:t>
            </a:r>
            <a:r>
              <a:rPr lang="ko-KR" altLang="en-US" sz="1800">
                <a:latin typeface="G마켓 산스 Light"/>
                <a:ea typeface="G마켓 산스 Light"/>
              </a:rPr>
              <a:t>으로 더욱 퀄리티를 높게</a:t>
            </a:r>
            <a:endParaRPr lang="ko-KR" altLang="en-US" sz="1800">
              <a:latin typeface="G마켓 산스 Light"/>
              <a:ea typeface="G마켓 산스 Light"/>
            </a:endParaRPr>
          </a:p>
          <a:p>
            <a:pPr marL="0" indent="0">
              <a:buNone/>
              <a:defRPr/>
            </a:pPr>
            <a:endParaRPr lang="ko-KR" altLang="en-US" sz="1800">
              <a:latin typeface="G마켓 산스 Light"/>
              <a:ea typeface="G마켓 산스 Light"/>
            </a:endParaRPr>
          </a:p>
        </p:txBody>
      </p:sp>
      <p:sp>
        <p:nvSpPr>
          <p:cNvPr id="8" name="내용 개체 틀 2"/>
          <p:cNvSpPr/>
          <p:nvPr/>
        </p:nvSpPr>
        <p:spPr>
          <a:xfrm>
            <a:off x="6592094" y="3107531"/>
            <a:ext cx="5158578" cy="1297185"/>
          </a:xfrm>
          <a:prstGeom prst="rect">
            <a:avLst/>
          </a:prstGeom>
        </p:spPr>
        <p:txBody>
          <a:bodyPr vert="horz" lIns="91440" tIns="45720" rIns="91440" bIns="45720">
            <a:normAutofit lnSpcReduction="10000"/>
          </a:bodyPr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200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All Made in Korea</a:t>
            </a:r>
            <a:endParaRPr xmlns:mc="http://schemas.openxmlformats.org/markup-compatibility/2006" xmlns:hp="http://schemas.haansoft.com/office/presentation/8.0" kumimoji="0" lang="en-US" altLang="ko-KR" sz="200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</p:txBody>
      </p:sp>
      <p:sp>
        <p:nvSpPr>
          <p:cNvPr id="9" name="내용 개체 틀 2"/>
          <p:cNvSpPr/>
          <p:nvPr/>
        </p:nvSpPr>
        <p:spPr>
          <a:xfrm>
            <a:off x="6592094" y="3855442"/>
            <a:ext cx="5158578" cy="245328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1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국내산 고급 원단</a:t>
            </a: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으로 은은한 헤링본 패턴이</a:t>
            </a:r>
            <a:endPara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포인트인 젭의 프리미엄 미니백입니다</a:t>
            </a:r>
            <a:r>
              <a: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.</a:t>
            </a:r>
            <a:endPara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양면 가죽을 사용하여 무게감을 가볍게 하였고</a:t>
            </a:r>
            <a:endPara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더욱 탄탄하고 촘촘한 폴리 안감으로</a:t>
            </a:r>
            <a:endPara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마무리하였습니다</a:t>
            </a:r>
            <a:r>
              <a: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.</a:t>
            </a:r>
            <a:endPara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</p:txBody>
      </p:sp>
      <p:pic>
        <p:nvPicPr>
          <p:cNvPr id="14" name=""/>
          <p:cNvPicPr>
            <a:picLocks noChangeAspect="1"/>
          </p:cNvPicPr>
          <p:nvPr/>
        </p:nvPicPr>
        <p:blipFill rotWithShape="1">
          <a:blip r:embed="rId3"/>
          <a:srcRect l="15950" t="58450" r="15320" b="3910"/>
          <a:stretch>
            <a:fillRect/>
          </a:stretch>
        </p:blipFill>
        <p:spPr>
          <a:xfrm>
            <a:off x="611726" y="1185466"/>
            <a:ext cx="5484273" cy="5339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353844" y="9921"/>
            <a:ext cx="6838156" cy="6838156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4062" y="119062"/>
            <a:ext cx="38576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40625" y="0"/>
            <a:ext cx="3857625" cy="6858000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13171" y="416718"/>
            <a:ext cx="6024563" cy="6024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71141" y="510976"/>
            <a:ext cx="5836047" cy="5836047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rcRect t="3040"/>
          <a:stretch>
            <a:fillRect/>
          </a:stretch>
        </p:blipFill>
        <p:spPr>
          <a:xfrm>
            <a:off x="7520782" y="0"/>
            <a:ext cx="3857625" cy="6649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169914" y="374169"/>
            <a:ext cx="5852172" cy="3291846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3684984" y="4955860"/>
            <a:ext cx="4822031" cy="1461291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ko-KR" altLang="en-US" sz="1500"/>
              <a:t>대표 윤지수</a:t>
            </a:r>
            <a:endParaRPr lang="ko-KR" altLang="en-US" sz="1500"/>
          </a:p>
          <a:p>
            <a:pPr algn="ctr">
              <a:defRPr/>
            </a:pPr>
            <a:endParaRPr lang="ko-KR" altLang="en-US" sz="1500"/>
          </a:p>
          <a:p>
            <a:pPr algn="ctr">
              <a:defRPr/>
            </a:pPr>
            <a:r>
              <a:rPr lang="en-US" altLang="ko-KR" sz="1500"/>
              <a:t>010.3180.6733</a:t>
            </a:r>
            <a:endParaRPr lang="en-US" altLang="ko-KR" sz="1500"/>
          </a:p>
          <a:p>
            <a:pPr algn="ctr">
              <a:defRPr/>
            </a:pPr>
            <a:r>
              <a:rPr lang="en-US" altLang="ko-KR" sz="1500"/>
              <a:t> jebb_yun@naver.com</a:t>
            </a:r>
            <a:endParaRPr lang="en-US" altLang="ko-KR" sz="1500"/>
          </a:p>
          <a:p>
            <a:pPr algn="ctr">
              <a:defRPr/>
            </a:pPr>
            <a:endParaRPr lang="en-US" altLang="ko-KR" sz="1500"/>
          </a:p>
          <a:p>
            <a:pPr algn="ctr">
              <a:defRPr/>
            </a:pPr>
            <a:r>
              <a:rPr lang="en-US" altLang="ko-KR" sz="1500"/>
              <a:t>https://smartstore.naver.com/jebb</a:t>
            </a:r>
            <a:endParaRPr lang="en-US" altLang="ko-KR" sz="1500"/>
          </a:p>
        </p:txBody>
      </p:sp>
      <p:sp>
        <p:nvSpPr>
          <p:cNvPr id="7" name=""/>
          <p:cNvSpPr txBox="1"/>
          <p:nvPr/>
        </p:nvSpPr>
        <p:spPr>
          <a:xfrm>
            <a:off x="2866430" y="3914063"/>
            <a:ext cx="6459140" cy="636982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ko-KR" altLang="en-US"/>
              <a:t>정독해주셔서 감사합니다 </a:t>
            </a:r>
            <a:r>
              <a:rPr lang="en-US" altLang="ko-KR"/>
              <a:t>:)</a:t>
            </a:r>
            <a:r>
              <a:rPr lang="ko-KR" altLang="en-US"/>
              <a:t> </a:t>
            </a:r>
            <a:endParaRPr lang="ko-KR" altLang="en-US"/>
          </a:p>
          <a:p>
            <a:pPr algn="ctr">
              <a:defRPr/>
            </a:pPr>
            <a:r>
              <a:rPr lang="ko-KR" altLang="en-US"/>
              <a:t>가치공간과 함께 일할 날을 기다리고 있겠습니다</a:t>
            </a:r>
            <a:r>
              <a:rPr lang="en-US" altLang="ko-KR"/>
              <a:t>.</a:t>
            </a:r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592094" y="1061838"/>
            <a:ext cx="4632720" cy="473432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젭은 </a:t>
            </a:r>
            <a:r>
              <a:rPr lang="en-US" altLang="ko-KR" sz="2000">
                <a:latin typeface="G마켓 산스 Light"/>
                <a:ea typeface="G마켓 산스 Light"/>
              </a:rPr>
              <a:t>2021</a:t>
            </a:r>
            <a:r>
              <a:rPr lang="ko-KR" altLang="en-US" sz="2000">
                <a:latin typeface="G마켓 산스 Light"/>
                <a:ea typeface="G마켓 산스 Light"/>
              </a:rPr>
              <a:t>년 </a:t>
            </a:r>
            <a:r>
              <a:rPr lang="en-US" altLang="ko-KR" sz="2000">
                <a:latin typeface="G마켓 산스 Light"/>
                <a:ea typeface="G마켓 산스 Light"/>
              </a:rPr>
              <a:t>12</a:t>
            </a:r>
            <a:r>
              <a:rPr lang="ko-KR" altLang="en-US" sz="2000">
                <a:latin typeface="G마켓 산스 Light"/>
                <a:ea typeface="G마켓 산스 Light"/>
              </a:rPr>
              <a:t>월 </a:t>
            </a:r>
            <a:r>
              <a:rPr lang="en-US" altLang="ko-KR" sz="2000">
                <a:latin typeface="G마켓 산스 Light"/>
                <a:ea typeface="G마켓 산스 Light"/>
              </a:rPr>
              <a:t>3</a:t>
            </a:r>
            <a:r>
              <a:rPr lang="ko-KR" altLang="en-US" sz="2000">
                <a:latin typeface="G마켓 산스 Light"/>
                <a:ea typeface="G마켓 산스 Light"/>
              </a:rPr>
              <a:t>일에 오픈한</a:t>
            </a:r>
            <a:r>
              <a:rPr lang="en-US" altLang="ko-KR" sz="2000">
                <a:latin typeface="G마켓 산스 Light"/>
                <a:ea typeface="G마켓 산스 Light"/>
              </a:rPr>
              <a:t>,</a:t>
            </a: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자체제작 에코백 브랜드입니다</a:t>
            </a:r>
            <a:r>
              <a:rPr lang="en-US" altLang="ko-KR" sz="2000">
                <a:latin typeface="G마켓 산스 Light"/>
                <a:ea typeface="G마켓 산스 Light"/>
              </a:rPr>
              <a:t>.</a:t>
            </a: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프리미엄 라인과</a:t>
            </a:r>
            <a:endParaRPr lang="ko-KR" altLang="en-US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시그니처 라인을 두고 있으며</a:t>
            </a:r>
            <a:r>
              <a:rPr lang="en-US" altLang="ko-KR" sz="2000">
                <a:latin typeface="G마켓 산스 Light"/>
                <a:ea typeface="G마켓 산스 Light"/>
              </a:rPr>
              <a:t>,</a:t>
            </a: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차근차근 품목을 늘려가고</a:t>
            </a:r>
            <a:r>
              <a:rPr lang="en-US" altLang="ko-KR" sz="2000">
                <a:latin typeface="G마켓 산스 Light"/>
                <a:ea typeface="G마켓 산스 Light"/>
              </a:rPr>
              <a:t>,</a:t>
            </a: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발전하고 있는 브랜드입니다</a:t>
            </a:r>
            <a:r>
              <a:rPr lang="en-US" altLang="ko-KR" sz="2000">
                <a:latin typeface="G마켓 산스 Light"/>
                <a:ea typeface="G마켓 산스 Light"/>
              </a:rPr>
              <a:t>.</a:t>
            </a: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현재 공식 스토어에서</a:t>
            </a:r>
            <a:endParaRPr lang="ko-KR" altLang="en-US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무료배송 시스템을 적용하여</a:t>
            </a:r>
            <a:endParaRPr lang="ko-KR" altLang="en-US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en-US" altLang="ko-KR" sz="1500">
                <a:latin typeface="G마켓 산스 Light"/>
                <a:ea typeface="G마켓 산스 Light"/>
              </a:rPr>
              <a:t>(</a:t>
            </a:r>
            <a:r>
              <a:rPr lang="ko-KR" altLang="en-US" sz="1500">
                <a:latin typeface="G마켓 산스 Light"/>
                <a:ea typeface="G마켓 산스 Light"/>
              </a:rPr>
              <a:t>악세서리 카테고리 제외</a:t>
            </a:r>
            <a:r>
              <a:rPr lang="en-US" altLang="ko-KR" sz="1500">
                <a:latin typeface="G마켓 산스 Light"/>
                <a:ea typeface="G마켓 산스 Light"/>
              </a:rPr>
              <a:t>)</a:t>
            </a:r>
            <a:endParaRPr lang="en-US" altLang="ko-KR" sz="2000">
              <a:latin typeface="G마켓 산스 Light"/>
              <a:ea typeface="G마켓 산스 Light"/>
            </a:endParaRPr>
          </a:p>
          <a:p>
            <a:pPr marL="0" indent="0" algn="ctr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고객님들의 부담을 덜어드리고 있습니다</a:t>
            </a:r>
            <a:r>
              <a:rPr lang="en-US" altLang="ko-KR" sz="2000">
                <a:latin typeface="G마켓 산스 Light"/>
                <a:ea typeface="G마켓 산스 Light"/>
              </a:rPr>
              <a:t>.</a:t>
            </a:r>
            <a:endParaRPr lang="en-US" altLang="ko-KR" sz="2000">
              <a:latin typeface="G마켓 산스 Light"/>
              <a:ea typeface="G마켓 산스 Light"/>
            </a:endParaRPr>
          </a:p>
        </p:txBody>
      </p:sp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548282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295577" y="847528"/>
            <a:ext cx="3600844" cy="1143000"/>
          </a:xfrm>
        </p:spPr>
        <p:txBody>
          <a:bodyPr/>
          <a:lstStyle/>
          <a:p>
            <a:pPr>
              <a:defRPr/>
            </a:pPr>
            <a:r>
              <a:rPr lang="en-US" altLang="ko-KR" sz="2600"/>
              <a:t> </a:t>
            </a:r>
            <a:r>
              <a:rPr lang="en-US" altLang="ko-KR" sz="2600">
                <a:latin typeface="HyhwpEQ"/>
              </a:rPr>
              <a:t>Product</a:t>
            </a:r>
            <a:endParaRPr lang="en-US" altLang="ko-KR" sz="2600">
              <a:latin typeface="HyhwpEQ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858526" y="365919"/>
            <a:ext cx="2474947" cy="887017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214812" y="1996084"/>
            <a:ext cx="3762375" cy="3762375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35743" y="1996084"/>
            <a:ext cx="3772297" cy="3772297"/>
          </a:xfrm>
          <a:prstGeom prst="rect">
            <a:avLst/>
          </a:prstGeom>
        </p:spPr>
      </p:pic>
      <p:pic>
        <p:nvPicPr>
          <p:cNvPr id="7" name="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85547" y="1996084"/>
            <a:ext cx="3772297" cy="3772297"/>
          </a:xfrm>
          <a:prstGeom prst="rect">
            <a:avLst/>
          </a:prstGeom>
        </p:spPr>
      </p:pic>
      <p:sp>
        <p:nvSpPr>
          <p:cNvPr id="8" name="제목 1"/>
          <p:cNvSpPr/>
          <p:nvPr/>
        </p:nvSpPr>
        <p:spPr>
          <a:xfrm>
            <a:off x="321469" y="5515573"/>
            <a:ext cx="3600844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  <a:solidFill>
                  <a:schemeClr val="tx1"/>
                </a:solidFill>
                <a:latin typeface="HyhwpEQ"/>
              </a:rPr>
              <a:t>Ordinary Denim Bag</a:t>
            </a:r>
            <a:endPara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<a:solidFill>
                <a:schemeClr val="tx1"/>
              </a:solidFill>
              <a:latin typeface="HyhwpEQ"/>
            </a:endParaRPr>
          </a:p>
        </p:txBody>
      </p:sp>
      <p:sp>
        <p:nvSpPr>
          <p:cNvPr id="9" name="제목 1"/>
          <p:cNvSpPr/>
          <p:nvPr/>
        </p:nvSpPr>
        <p:spPr>
          <a:xfrm>
            <a:off x="4295577" y="5515573"/>
            <a:ext cx="3600844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  <a:solidFill>
                  <a:schemeClr val="tx1"/>
                </a:solidFill>
                <a:latin typeface="HyhwpEQ"/>
              </a:rPr>
              <a:t>Signature Eco bag</a:t>
            </a:r>
            <a:endPara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<a:solidFill>
                <a:schemeClr val="tx1"/>
              </a:solidFill>
              <a:latin typeface="HyhwpEQ"/>
            </a:endParaRPr>
          </a:p>
        </p:txBody>
      </p:sp>
      <p:sp>
        <p:nvSpPr>
          <p:cNvPr id="10" name="제목 1"/>
          <p:cNvSpPr/>
          <p:nvPr/>
        </p:nvSpPr>
        <p:spPr>
          <a:xfrm>
            <a:off x="8271273" y="5682259"/>
            <a:ext cx="3600844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  <a:solidFill>
                  <a:schemeClr val="tx1"/>
                </a:solidFill>
                <a:latin typeface="HyhwpEQ"/>
              </a:rPr>
              <a:t>Premium Present</a:t>
            </a:r>
            <a:endPara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<a:solidFill>
                <a:schemeClr val="tx1"/>
              </a:solidFill>
              <a:latin typeface="HyhwpEQ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  <a:solidFill>
                  <a:schemeClr val="tx1"/>
                </a:solidFill>
                <a:latin typeface="HyhwpEQ"/>
              </a:rPr>
              <a:t>mini bag</a:t>
            </a:r>
            <a:endParaRPr xmlns:mc="http://schemas.openxmlformats.org/markup-compatibility/2006" xmlns:hp="http://schemas.haansoft.com/office/presentation/8.0" kumimoji="0" lang="en-US" altLang="ko-KR" sz="2200" b="0" i="0" u="none" strike="noStrike" kern="1200" cap="none" spc="0" normalizeH="0" baseline="0" mc:Ignorable="hp" hp:hslEmbossed="0">
              <a:solidFill>
                <a:schemeClr val="tx1"/>
              </a:solidFill>
              <a:latin typeface="HyhwpEQ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"/>
          <p:cNvSpPr/>
          <p:nvPr/>
        </p:nvSpPr>
        <p:spPr>
          <a:xfrm>
            <a:off x="7186216" y="4934744"/>
            <a:ext cx="2460625" cy="178594"/>
          </a:xfrm>
          <a:prstGeom prst="rect">
            <a:avLst/>
          </a:prstGeom>
          <a:solidFill>
            <a:srgbClr val="ffe7d8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11" name=""/>
          <p:cNvSpPr/>
          <p:nvPr/>
        </p:nvSpPr>
        <p:spPr>
          <a:xfrm>
            <a:off x="7875586" y="3930649"/>
            <a:ext cx="2559843" cy="257770"/>
          </a:xfrm>
          <a:prstGeom prst="rect">
            <a:avLst/>
          </a:prstGeom>
          <a:solidFill>
            <a:srgbClr val="ffe7d8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"/>
          <p:cNvSpPr/>
          <p:nvPr/>
        </p:nvSpPr>
        <p:spPr>
          <a:xfrm>
            <a:off x="10074672" y="3597672"/>
            <a:ext cx="1498203" cy="257770"/>
          </a:xfrm>
          <a:prstGeom prst="rect">
            <a:avLst/>
          </a:prstGeom>
          <a:solidFill>
            <a:srgbClr val="ffe7d8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5" name=""/>
          <p:cNvSpPr/>
          <p:nvPr/>
        </p:nvSpPr>
        <p:spPr>
          <a:xfrm>
            <a:off x="1591468" y="809625"/>
            <a:ext cx="5000625" cy="119062"/>
          </a:xfrm>
          <a:prstGeom prst="rect">
            <a:avLst/>
          </a:prstGeom>
          <a:solidFill>
            <a:srgbClr val="ffe7d8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en-US" altLang="ko-KR"/>
          </a:p>
        </p:txBody>
      </p:sp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222644" y="0"/>
            <a:ext cx="10972798" cy="1143000"/>
          </a:xfrm>
        </p:spPr>
        <p:txBody>
          <a:bodyPr/>
          <a:lstStyle/>
          <a:p>
            <a:pPr algn="l">
              <a:defRPr/>
            </a:pPr>
            <a:r>
              <a:rPr lang="en-US" altLang="ko-KR" sz="5200" b="1">
                <a:latin typeface="HyhwpEQ"/>
              </a:rPr>
              <a:t>J</a:t>
            </a:r>
            <a:r>
              <a:rPr lang="en-US" altLang="ko-KR" sz="4500" b="1">
                <a:latin typeface="HyhwpEQ"/>
              </a:rPr>
              <a:t>ebb</a:t>
            </a:r>
            <a:r>
              <a:rPr lang="en-US" altLang="ko-KR">
                <a:latin typeface="HyhwpEQ"/>
              </a:rPr>
              <a:t> Signature Eco Bag</a:t>
            </a:r>
            <a:endParaRPr lang="en-US" altLang="ko-KR">
              <a:latin typeface="HyhwpEQ"/>
            </a:endParaRPr>
          </a:p>
        </p:txBody>
      </p:sp>
      <p:pic>
        <p:nvPicPr>
          <p:cNvPr id="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6047" y="1185466"/>
            <a:ext cx="5339953" cy="5339953"/>
          </a:xfrm>
          <a:prstGeom prst="rect">
            <a:avLst/>
          </a:prstGeom>
        </p:spPr>
      </p:pic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592094" y="1840309"/>
            <a:ext cx="5158578" cy="745729"/>
          </a:xfrm>
        </p:spPr>
        <p:txBody>
          <a:bodyPr vert="horz" lIns="91440" tIns="45720" rIns="91440" bIns="45720">
            <a:normAutofit lnSpcReduction="10000"/>
          </a:bodyPr>
          <a:lstStyle/>
          <a:p>
            <a:pPr marL="0" indent="0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✔파일케이스, 노트북 15인치도 여유롭게!</a:t>
            </a:r>
            <a:endParaRPr lang="ko-KR" altLang="en-US" sz="2000">
              <a:latin typeface="G마켓 산스 Light"/>
              <a:ea typeface="G마켓 산스 Light"/>
            </a:endParaRPr>
          </a:p>
          <a:p>
            <a:pPr marL="0" indent="0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✔오버핏 아우터에도 흘러내리지 않아 굿</a:t>
            </a:r>
            <a:endParaRPr lang="ko-KR" altLang="en-US" sz="2000">
              <a:latin typeface="G마켓 산스 Light"/>
              <a:ea typeface="G마켓 산스 Light"/>
            </a:endParaRPr>
          </a:p>
        </p:txBody>
      </p:sp>
      <p:sp>
        <p:nvSpPr>
          <p:cNvPr id="8" name="내용 개체 틀 2"/>
          <p:cNvSpPr/>
          <p:nvPr/>
        </p:nvSpPr>
        <p:spPr>
          <a:xfrm>
            <a:off x="6592094" y="3206849"/>
            <a:ext cx="5158578" cy="1297185"/>
          </a:xfrm>
          <a:prstGeom prst="rect">
            <a:avLst/>
          </a:prstGeom>
        </p:spPr>
        <p:txBody>
          <a:bodyPr vert="horz" lIns="91440" tIns="45720" rIns="91440" bIns="45720">
            <a:normAutofit fontScale="92500"/>
          </a:bodyPr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1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롱한 숄더 길이</a:t>
            </a: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가 포인트로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패딩</a:t>
            </a:r>
            <a:r>
              <a:rPr xmlns:mc="http://schemas.openxmlformats.org/markup-compatibility/2006" xmlns:hp="http://schemas.haansoft.com/office/presentation/8.0" kumimoji="0" lang="en-US" altLang="ko-KR" sz="2000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,</a:t>
            </a: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 오버핏과 같은 아우터에도 </a:t>
            </a:r>
            <a:r>
              <a:rPr xmlns:mc="http://schemas.openxmlformats.org/markup-compatibility/2006" xmlns:hp="http://schemas.haansoft.com/office/presentation/8.0" kumimoji="0" lang="ko-KR" altLang="en-US" sz="2000" b="1" i="0" u="none" strike="noStrike" kern="1200" cap="none" spc="0" normalizeH="0" baseline="0" mc:Ignorable="hp" hp:hslEmbossed="0">
                <a:solidFill>
                  <a:srgbClr val="67530e"/>
                </a:solidFill>
                <a:latin typeface="G마켓 산스 Light"/>
                <a:ea typeface="G마켓 산스 Light"/>
              </a:rPr>
              <a:t>흘러내림없이</a:t>
            </a:r>
            <a:endParaRPr xmlns:mc="http://schemas.openxmlformats.org/markup-compatibility/2006" xmlns:hp="http://schemas.haansoft.com/office/presentation/8.0" kumimoji="0" lang="ko-KR" altLang="en-US" sz="2000" b="1" i="0" u="none" strike="noStrike" kern="1200" cap="none" spc="0" normalizeH="0" baseline="0" mc:Ignorable="hp" hp:hslEmbossed="0">
              <a:solidFill>
                <a:srgbClr val="67530e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1" i="0" u="none" strike="noStrike" kern="1200" cap="none" spc="0" normalizeH="0" baseline="0" mc:Ignorable="hp" hp:hslEmbossed="0">
                <a:solidFill>
                  <a:srgbClr val="67530e"/>
                </a:solidFill>
                <a:latin typeface="G마켓 산스 Light"/>
                <a:ea typeface="G마켓 산스 Light"/>
              </a:rPr>
              <a:t>안정감있게 착용됩니다</a:t>
            </a:r>
            <a:r>
              <a:rPr xmlns:mc="http://schemas.openxmlformats.org/markup-compatibility/2006" xmlns:hp="http://schemas.haansoft.com/office/presentation/8.0" kumimoji="0" lang="en-US" altLang="ko-KR" sz="2000" b="1" i="0" u="none" strike="noStrike" kern="1200" cap="none" spc="0" normalizeH="0" baseline="0" mc:Ignorable="hp" hp:hslEmbossed="0">
                <a:solidFill>
                  <a:srgbClr val="67530e"/>
                </a:solidFill>
                <a:latin typeface="G마켓 산스 Light"/>
                <a:ea typeface="G마켓 산스 Light"/>
              </a:rPr>
              <a:t>.</a:t>
            </a:r>
            <a:endParaRPr xmlns:mc="http://schemas.openxmlformats.org/markup-compatibility/2006" xmlns:hp="http://schemas.haansoft.com/office/presentation/8.0" kumimoji="0" lang="en-US" altLang="ko-KR" sz="2000" b="1" i="0" u="none" strike="noStrike" kern="1200" cap="none" spc="0" normalizeH="0" baseline="0" mc:Ignorable="hp" hp:hslEmbossed="0">
              <a:solidFill>
                <a:srgbClr val="67530e"/>
              </a:solidFill>
              <a:latin typeface="G마켓 산스 Light"/>
              <a:ea typeface="G마켓 산스 Light"/>
            </a:endParaRPr>
          </a:p>
        </p:txBody>
      </p:sp>
      <p:sp>
        <p:nvSpPr>
          <p:cNvPr id="9" name="내용 개체 틀 2"/>
          <p:cNvSpPr/>
          <p:nvPr/>
        </p:nvSpPr>
        <p:spPr>
          <a:xfrm>
            <a:off x="6592094" y="4504036"/>
            <a:ext cx="5158578" cy="1326951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시그니처백은 </a:t>
            </a:r>
            <a:r>
              <a:rPr xmlns:mc="http://schemas.openxmlformats.org/markup-compatibility/2006" xmlns:hp="http://schemas.haansoft.com/office/presentation/8.0" kumimoji="0" lang="ko-KR" altLang="en-US" b="1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바닥면 따로 없이</a:t>
            </a:r>
            <a:r>
              <a:rPr xmlns:mc="http://schemas.openxmlformats.org/markup-compatibility/2006" xmlns:hp="http://schemas.haansoft.com/office/presentation/8.0" kumimoji="0" lang="en-US" altLang="ko-KR" b="1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,</a:t>
            </a:r>
            <a:endParaRPr xmlns:mc="http://schemas.openxmlformats.org/markup-compatibility/2006" xmlns:hp="http://schemas.haansoft.com/office/presentation/8.0" kumimoji="0" lang="en-US" altLang="ko-KR" b="1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1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곡선으로 이루어진 라인</a:t>
            </a: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이 포인트이며</a:t>
            </a:r>
            <a:r>
              <a: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,</a:t>
            </a:r>
            <a:endPara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탄탄한 소재로 모양 변형없이</a:t>
            </a:r>
            <a:endPara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그대로의 형태를 유지할 수 있습니다</a:t>
            </a:r>
            <a:r>
              <a: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.</a:t>
            </a:r>
            <a:endPara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rcRect t="45720"/>
          <a:stretch>
            <a:fillRect/>
          </a:stretch>
        </p:blipFill>
        <p:spPr>
          <a:xfrm>
            <a:off x="2014139" y="-294644"/>
            <a:ext cx="7717234" cy="7447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2936" y="540742"/>
            <a:ext cx="5776515" cy="5776515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rcRect t="51590"/>
          <a:stretch>
            <a:fillRect/>
          </a:stretch>
        </p:blipFill>
        <p:spPr>
          <a:xfrm>
            <a:off x="-1518046" y="0"/>
            <a:ext cx="8088791" cy="6961187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005909" y="759023"/>
            <a:ext cx="5339954" cy="5339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"/>
          <p:cNvSpPr/>
          <p:nvPr/>
        </p:nvSpPr>
        <p:spPr>
          <a:xfrm>
            <a:off x="7454898" y="4846043"/>
            <a:ext cx="2946798" cy="273844"/>
          </a:xfrm>
          <a:prstGeom prst="rect">
            <a:avLst/>
          </a:prstGeom>
          <a:solidFill>
            <a:srgbClr val="dfe6f7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5" name=""/>
          <p:cNvSpPr/>
          <p:nvPr/>
        </p:nvSpPr>
        <p:spPr>
          <a:xfrm>
            <a:off x="1591468" y="799466"/>
            <a:ext cx="5199064" cy="129220"/>
          </a:xfrm>
          <a:prstGeom prst="rect">
            <a:avLst/>
          </a:prstGeom>
          <a:solidFill>
            <a:srgbClr val="dfe6f7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en-US" altLang="ko-KR"/>
          </a:p>
        </p:txBody>
      </p:sp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3434" y="0"/>
            <a:ext cx="10972798" cy="1143000"/>
          </a:xfrm>
        </p:spPr>
        <p:txBody>
          <a:bodyPr/>
          <a:lstStyle/>
          <a:p>
            <a:pPr algn="l">
              <a:defRPr/>
            </a:pPr>
            <a:r>
              <a:rPr lang="en-US" altLang="ko-KR" sz="5200" b="1">
                <a:latin typeface="HyhwpEQ"/>
              </a:rPr>
              <a:t>J</a:t>
            </a:r>
            <a:r>
              <a:rPr lang="en-US" altLang="ko-KR" sz="4500" b="1">
                <a:latin typeface="HyhwpEQ"/>
              </a:rPr>
              <a:t>ebb</a:t>
            </a:r>
            <a:r>
              <a:rPr lang="en-US" altLang="ko-KR">
                <a:latin typeface="HyhwpEQ"/>
              </a:rPr>
              <a:t> Ordinary Denim bag</a:t>
            </a:r>
            <a:endParaRPr lang="en-US" altLang="ko-KR">
              <a:latin typeface="HyhwpEQ"/>
            </a:endParaRPr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592094" y="2048669"/>
            <a:ext cx="5158578" cy="745729"/>
          </a:xfrm>
        </p:spPr>
        <p:txBody>
          <a:bodyPr vert="horz" lIns="91440" tIns="45720" rIns="91440" bIns="45720">
            <a:normAutofit lnSpcReduction="10000"/>
          </a:bodyPr>
          <a:lstStyle/>
          <a:p>
            <a:pPr marL="0" indent="0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✔원단과 이질감 없는 실크프린팅 로고</a:t>
            </a:r>
            <a:endParaRPr lang="ko-KR" altLang="en-US" sz="2000">
              <a:latin typeface="G마켓 산스 Light"/>
              <a:ea typeface="G마켓 산스 Light"/>
            </a:endParaRPr>
          </a:p>
          <a:p>
            <a:pPr marL="0" indent="0">
              <a:buNone/>
              <a:defRPr/>
            </a:pPr>
            <a:r>
              <a:rPr lang="ko-KR" altLang="en-US" sz="2000">
                <a:latin typeface="G마켓 산스 Light"/>
                <a:ea typeface="G마켓 산스 Light"/>
              </a:rPr>
              <a:t>✔오픈 한정으로 보여드리는 데님 소재</a:t>
            </a:r>
            <a:endParaRPr lang="ko-KR" altLang="en-US" sz="2000">
              <a:latin typeface="G마켓 산스 Light"/>
              <a:ea typeface="G마켓 산스 Light"/>
            </a:endParaRPr>
          </a:p>
        </p:txBody>
      </p:sp>
      <p:sp>
        <p:nvSpPr>
          <p:cNvPr id="8" name="내용 개체 틀 2"/>
          <p:cNvSpPr/>
          <p:nvPr/>
        </p:nvSpPr>
        <p:spPr>
          <a:xfrm>
            <a:off x="6592094" y="3429000"/>
            <a:ext cx="5158578" cy="1297185"/>
          </a:xfrm>
          <a:prstGeom prst="rect">
            <a:avLst/>
          </a:prstGeom>
        </p:spPr>
        <p:txBody>
          <a:bodyPr vert="horz" lIns="91440" tIns="45720" rIns="91440" bIns="45720">
            <a:normAutofit lnSpcReduction="10000"/>
          </a:bodyPr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올디너리백은 매시즌</a:t>
            </a:r>
            <a:endParaRPr xmlns:mc="http://schemas.openxmlformats.org/markup-compatibility/2006" xmlns:hp="http://schemas.haansoft.com/office/presentation/8.0" kumimoji="0" lang="ko-KR" altLang="en-US" sz="200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1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새로운 원단과 소재</a:t>
            </a:r>
            <a:r>
              <a:rPr xmlns:mc="http://schemas.openxmlformats.org/markup-compatibility/2006" xmlns:hp="http://schemas.haansoft.com/office/presentation/8.0" kumimoji="0" lang="ko-KR" altLang="en-US" sz="200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로 선보입니다</a:t>
            </a:r>
            <a:r>
              <a:rPr xmlns:mc="http://schemas.openxmlformats.org/markup-compatibility/2006" xmlns:hp="http://schemas.haansoft.com/office/presentation/8.0" kumimoji="0" lang="en-US" altLang="ko-KR" sz="200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.</a:t>
            </a:r>
            <a:r>
              <a:rPr xmlns:mc="http://schemas.openxmlformats.org/markup-compatibility/2006" xmlns:hp="http://schemas.haansoft.com/office/presentation/8.0" kumimoji="0" lang="ko-KR" altLang="en-US" sz="200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 </a:t>
            </a:r>
            <a:endParaRPr xmlns:mc="http://schemas.openxmlformats.org/markup-compatibility/2006" xmlns:hp="http://schemas.haansoft.com/office/presentation/8.0" kumimoji="0" lang="ko-KR" altLang="en-US" sz="200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</p:txBody>
      </p:sp>
      <p:sp>
        <p:nvSpPr>
          <p:cNvPr id="9" name="내용 개체 틀 2"/>
          <p:cNvSpPr/>
          <p:nvPr/>
        </p:nvSpPr>
        <p:spPr>
          <a:xfrm>
            <a:off x="6592094" y="4404718"/>
            <a:ext cx="5158578" cy="1326951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다이어리까지 수납 가능한 크기로</a:t>
            </a:r>
            <a:endPara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캐주얼</a:t>
            </a:r>
            <a:r>
              <a: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,</a:t>
            </a: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 이지룩 등 다양한 코디에도</a:t>
            </a:r>
            <a:endPara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잘 어울리는 아이템입니다</a:t>
            </a:r>
            <a:r>
              <a: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  <a:solidFill>
                  <a:schemeClr val="tx1"/>
                </a:solidFill>
                <a:latin typeface="G마켓 산스 Light"/>
                <a:ea typeface="G마켓 산스 Light"/>
              </a:rPr>
              <a:t>.</a:t>
            </a:r>
            <a:endParaRPr xmlns:mc="http://schemas.openxmlformats.org/markup-compatibility/2006" xmlns:hp="http://schemas.haansoft.com/office/presentation/8.0" kumimoji="0" lang="en-US" altLang="ko-KR" b="0" i="0" u="none" strike="noStrike" kern="1200" cap="none" spc="0" normalizeH="0" baseline="0" mc:Ignorable="hp" hp:hslEmbossed="0">
              <a:solidFill>
                <a:schemeClr val="tx1"/>
              </a:solidFill>
              <a:latin typeface="G마켓 산스 Light"/>
              <a:ea typeface="G마켓 산스 Light"/>
            </a:endParaRPr>
          </a:p>
        </p:txBody>
      </p:sp>
      <p:pic>
        <p:nvPicPr>
          <p:cNvPr id="1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6047" y="1185466"/>
            <a:ext cx="5339953" cy="5339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532564" y="1230312"/>
            <a:ext cx="5310188" cy="5310188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6952" y="277812"/>
            <a:ext cx="5310188" cy="5310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147</ep:Words>
  <ep:PresentationFormat>화면 슬라이드 쇼(4:3)</ep:PresentationFormat>
  <ep:Paragraphs>48</ep:Paragraphs>
  <ep:Slides>16</ep:Slides>
  <ep:Notes>1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ep:HeadingPairs>
  <ep:TitlesOfParts>
    <vt:vector size="17" baseType="lpstr">
      <vt:lpstr>한컴오피스</vt:lpstr>
      <vt:lpstr>슬라이드 1</vt:lpstr>
      <vt:lpstr>슬라이드 2</vt:lpstr>
      <vt:lpstr>Product</vt:lpstr>
      <vt:lpstr>Jebb Signature Eco Bag</vt:lpstr>
      <vt:lpstr>슬라이드 5</vt:lpstr>
      <vt:lpstr>슬라이드 6</vt:lpstr>
      <vt:lpstr>슬라이드 7</vt:lpstr>
      <vt:lpstr>Jebb Ordinary Denim bag</vt:lpstr>
      <vt:lpstr>슬라이드 9</vt:lpstr>
      <vt:lpstr>슬라이드 10</vt:lpstr>
      <vt:lpstr>슬라이드 11</vt:lpstr>
      <vt:lpstr>Jebb Present mini bag</vt:lpstr>
      <vt:lpstr>슬라이드 13</vt:lpstr>
      <vt:lpstr>슬라이드 14</vt:lpstr>
      <vt:lpstr>슬라이드 15</vt:lpstr>
      <vt:lpstr>슬라이드 16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2021-12-19T04:45:32.305</dcterms:created>
  <dc:creator>82103</dc:creator>
  <cp:lastModifiedBy>82103</cp:lastModifiedBy>
  <dcterms:modified xsi:type="dcterms:W3CDTF">2021-12-28T05:54:36.391</dcterms:modified>
  <cp:revision>20</cp:revision>
  <cp:version>1100.0100.01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