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318" r:id="rId4"/>
    <p:sldId id="281" r:id="rId5"/>
    <p:sldId id="316" r:id="rId6"/>
    <p:sldId id="280" r:id="rId7"/>
    <p:sldId id="310" r:id="rId8"/>
    <p:sldId id="315" r:id="rId9"/>
    <p:sldId id="284" r:id="rId10"/>
    <p:sldId id="285" r:id="rId11"/>
  </p:sldIdLst>
  <p:sldSz cx="12192000" cy="6858000"/>
  <p:notesSz cx="6858000" cy="99456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헤윤" initials="김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CCCC"/>
    <a:srgbClr val="00B4B0"/>
    <a:srgbClr val="8D6255"/>
    <a:srgbClr val="A24A0E"/>
    <a:srgbClr val="66FFCC"/>
    <a:srgbClr val="009999"/>
    <a:srgbClr val="A19D9D"/>
    <a:srgbClr val="00FFCC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47" autoAdjust="0"/>
    <p:restoredTop sz="86406" autoAdjust="0"/>
  </p:normalViewPr>
  <p:slideViewPr>
    <p:cSldViewPr snapToGrid="0">
      <p:cViewPr varScale="1">
        <p:scale>
          <a:sx n="116" d="100"/>
          <a:sy n="116" d="100"/>
        </p:scale>
        <p:origin x="-39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3904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5454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1784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3022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422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0310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0559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6708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0857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459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3828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3B15-4D1D-4325-A465-4CEEA1FE1734}" type="datetimeFigureOut">
              <a:rPr lang="ko-KR" altLang="en-US" smtClean="0"/>
              <a:pPr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96979-43D6-4558-8F88-F6BF253E65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00168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749" y="2859106"/>
            <a:ext cx="459524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 err="1" smtClean="0">
                <a:solidFill>
                  <a:schemeClr val="bg2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millim</a:t>
            </a:r>
            <a:endParaRPr lang="en-US" altLang="ko-KR" sz="4400" dirty="0" smtClean="0">
              <a:solidFill>
                <a:schemeClr val="bg2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en-US" altLang="ko-KR" dirty="0" smtClean="0">
                <a:solidFill>
                  <a:srgbClr val="00B4B0"/>
                </a:solidFill>
                <a:latin typeface="HY견고딕" pitchFamily="18" charset="-127"/>
                <a:ea typeface="HY견고딕" pitchFamily="18" charset="-127"/>
              </a:rPr>
              <a:t>by  </a:t>
            </a:r>
            <a:r>
              <a:rPr lang="en-US" altLang="ko-KR" dirty="0">
                <a:solidFill>
                  <a:srgbClr val="00B4B0"/>
                </a:solidFill>
                <a:latin typeface="HY견고딕" pitchFamily="18" charset="-127"/>
                <a:ea typeface="HY견고딕" pitchFamily="18" charset="-127"/>
              </a:rPr>
              <a:t>JANUS</a:t>
            </a:r>
            <a:endParaRPr lang="ko-KR" altLang="en-US" dirty="0">
              <a:solidFill>
                <a:srgbClr val="00B4B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D41F732E-7F08-4D3E-A6ED-FB102305082E}"/>
              </a:ext>
            </a:extLst>
          </p:cNvPr>
          <p:cNvSpPr/>
          <p:nvPr/>
        </p:nvSpPr>
        <p:spPr>
          <a:xfrm>
            <a:off x="9310259" y="6340981"/>
            <a:ext cx="2029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[</a:t>
            </a:r>
            <a:r>
              <a:rPr lang="en-US" altLang="ko-KR" dirty="0" err="1" smtClean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millim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] </a:t>
            </a:r>
            <a:r>
              <a:rPr lang="en-US" altLang="ko-KR" sz="1200" dirty="0">
                <a:solidFill>
                  <a:srgbClr val="33CCCC"/>
                </a:solidFill>
                <a:latin typeface="HY견고딕" panose="02030600000101010101" pitchFamily="18" charset="-127"/>
                <a:ea typeface="Adobe 명조 Std M" panose="02020600000000000000" pitchFamily="18" charset="-127"/>
              </a:rPr>
              <a:t>by [JANUS]</a:t>
            </a:r>
            <a:endParaRPr lang="ko-KR" altLang="en-US" sz="1200" dirty="0">
              <a:solidFill>
                <a:srgbClr val="33CCCC"/>
              </a:solidFill>
              <a:latin typeface="HY견고딕" panose="02030600000101010101" pitchFamily="18" charset="-127"/>
              <a:ea typeface="Adobe 명조 Std M" panose="02020600000000000000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27C6B48F-90C8-4B81-8B93-903DF840D697}"/>
              </a:ext>
            </a:extLst>
          </p:cNvPr>
          <p:cNvSpPr/>
          <p:nvPr/>
        </p:nvSpPr>
        <p:spPr>
          <a:xfrm>
            <a:off x="7633983" y="5780342"/>
            <a:ext cx="325492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[ </a:t>
            </a:r>
            <a:r>
              <a:rPr lang="ko-KR" altLang="en-US" sz="1000" dirty="0" err="1" smtClean="0">
                <a:latin typeface="+mn-ea"/>
              </a:rPr>
              <a:t>테디베어</a:t>
            </a:r>
            <a:r>
              <a:rPr lang="ko-KR" altLang="en-US" sz="1000" dirty="0" smtClean="0">
                <a:latin typeface="+mn-ea"/>
              </a:rPr>
              <a:t> </a:t>
            </a:r>
            <a:r>
              <a:rPr lang="en-US" altLang="ko-KR" sz="1000" dirty="0" smtClean="0">
                <a:latin typeface="+mn-ea"/>
              </a:rPr>
              <a:t>] </a:t>
            </a:r>
            <a:r>
              <a:rPr lang="ko-KR" altLang="en-US" sz="1000" dirty="0" smtClean="0">
                <a:latin typeface="+mn-ea"/>
              </a:rPr>
              <a:t>정품 일본납품</a:t>
            </a:r>
            <a:endParaRPr lang="ko-KR" altLang="en-US" sz="1000" dirty="0">
              <a:latin typeface="+mn-ea"/>
            </a:endParaRPr>
          </a:p>
        </p:txBody>
      </p:sp>
      <p:pic>
        <p:nvPicPr>
          <p:cNvPr id="7" name="그림 6" descr="Teddy Bear [JANUS]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593" y="724929"/>
            <a:ext cx="3708607" cy="494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753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4953" y="2638332"/>
            <a:ext cx="80125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solidFill>
                  <a:srgbClr val="7030A0"/>
                </a:solidFill>
                <a:latin typeface="바탕" pitchFamily="18" charset="-127"/>
                <a:ea typeface="바탕" pitchFamily="18" charset="-127"/>
              </a:rPr>
              <a:t>감사합니다</a:t>
            </a:r>
            <a:endParaRPr lang="en-US" altLang="ko-KR" sz="2800" b="1" dirty="0">
              <a:solidFill>
                <a:srgbClr val="7030A0"/>
              </a:solidFill>
              <a:latin typeface="바탕" pitchFamily="18" charset="-127"/>
              <a:ea typeface="바탕" pitchFamily="18" charset="-127"/>
            </a:endParaRPr>
          </a:p>
          <a:p>
            <a:pPr algn="ctr"/>
            <a:endParaRPr lang="en-US" altLang="ko-KR" sz="800" dirty="0">
              <a:solidFill>
                <a:srgbClr val="00B4B0"/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  <a:p>
            <a:pPr algn="ctr"/>
            <a:endParaRPr lang="ko-KR" altLang="en-US" sz="1200" dirty="0">
              <a:solidFill>
                <a:srgbClr val="00B4B0"/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AC003D8D-E3D0-403B-A07A-609C85C49270}"/>
              </a:ext>
            </a:extLst>
          </p:cNvPr>
          <p:cNvSpPr/>
          <p:nvPr/>
        </p:nvSpPr>
        <p:spPr>
          <a:xfrm>
            <a:off x="9310259" y="6340981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[</a:t>
            </a:r>
            <a:r>
              <a:rPr lang="en-US" altLang="ko-KR" dirty="0" err="1" smtClean="0">
                <a:latin typeface="HY견고딕" pitchFamily="18" charset="-127"/>
                <a:ea typeface="HY견고딕" pitchFamily="18" charset="-127"/>
              </a:rPr>
              <a:t>millim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] </a:t>
            </a:r>
            <a:r>
              <a:rPr lang="en-US" altLang="ko-KR" sz="1200" dirty="0" smtClean="0">
                <a:solidFill>
                  <a:srgbClr val="33CCCC"/>
                </a:solidFill>
                <a:latin typeface="HY견고딕" panose="02030600000101010101" pitchFamily="18" charset="-127"/>
                <a:ea typeface="Adobe 명조 Std M" panose="02020600000000000000" pitchFamily="18" charset="-127"/>
              </a:rPr>
              <a:t>by [JANUS]</a:t>
            </a:r>
            <a:endParaRPr lang="ko-KR" altLang="en-US" sz="1200" dirty="0">
              <a:solidFill>
                <a:srgbClr val="33CCCC"/>
              </a:solidFill>
              <a:latin typeface="HY견고딕" panose="02030600000101010101" pitchFamily="18" charset="-127"/>
              <a:ea typeface="Adobe 명조 Std 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765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419152" y="665228"/>
            <a:ext cx="536699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   </a:t>
            </a:r>
            <a:r>
              <a:rPr lang="en-US" altLang="ko-KR" sz="1600" dirty="0" smtClean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MILLIM</a:t>
            </a:r>
            <a:r>
              <a:rPr lang="ko-KR" altLang="en-US" sz="1600" dirty="0" err="1" smtClean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쥬얼리는</a:t>
            </a:r>
            <a:r>
              <a:rPr lang="ko-KR" altLang="en-US" sz="1600" dirty="0" smtClean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 </a:t>
            </a:r>
            <a:endParaRPr lang="en-US" altLang="ko-KR" sz="1600" dirty="0"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  <a:p>
            <a:pPr algn="ctr"/>
            <a:endParaRPr lang="en-US" altLang="ko-KR" sz="1600" dirty="0"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  <a:p>
            <a:pPr algn="ctr"/>
            <a:r>
              <a:rPr lang="ko-KR" altLang="en-US" sz="1600" dirty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단순히 예쁘다는 것보다 </a:t>
            </a:r>
            <a:endParaRPr lang="en-US" altLang="ko-KR" sz="1600" dirty="0"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  <a:p>
            <a:pPr algn="ctr"/>
            <a:endParaRPr lang="en-US" altLang="ko-KR" sz="1600" dirty="0"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  <a:p>
            <a:pPr algn="ctr"/>
            <a:r>
              <a:rPr lang="ko-KR" altLang="en-US" sz="1600" dirty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담겨있는 의미를 중요시 합니다</a:t>
            </a:r>
            <a:r>
              <a:rPr lang="en-US" altLang="ko-KR" sz="1600" dirty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.</a:t>
            </a:r>
          </a:p>
          <a:p>
            <a:pPr algn="ctr"/>
            <a:endParaRPr lang="en-US" altLang="ko-KR" sz="1600" dirty="0"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  <a:p>
            <a:pPr algn="ctr"/>
            <a:r>
              <a:rPr lang="ko-KR" altLang="en-US" sz="1600" dirty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소비자들은  </a:t>
            </a:r>
            <a:endParaRPr lang="en-US" altLang="ko-KR" sz="1600" dirty="0"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  <a:p>
            <a:pPr algn="ctr"/>
            <a:endParaRPr lang="en-US" altLang="ko-KR" sz="1600" dirty="0"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  <a:p>
            <a:pPr algn="ctr"/>
            <a:r>
              <a:rPr lang="ko-KR" altLang="en-US" sz="1600" dirty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그런 차별화된 이미지를 구매합니다</a:t>
            </a:r>
            <a:r>
              <a:rPr lang="en-US" altLang="ko-KR" sz="1600" dirty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.</a:t>
            </a:r>
          </a:p>
          <a:p>
            <a:pPr algn="ctr"/>
            <a:endParaRPr lang="en-US" altLang="ko-KR" sz="1600" dirty="0"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  <a:p>
            <a:pPr algn="ctr"/>
            <a:r>
              <a:rPr lang="en-US" altLang="ko-KR" sz="1000" dirty="0" smtClean="0">
                <a:latin typeface="Adobe 명조 Std M" panose="02020600000000000000" pitchFamily="18" charset="-127"/>
                <a:ea typeface="Adobe 명조 Std M" panose="02020600000000000000" pitchFamily="18" charset="-127"/>
              </a:rPr>
              <a:t>-MILLIM  </a:t>
            </a:r>
            <a:r>
              <a:rPr lang="en-US" altLang="ko-KR" sz="1000" dirty="0" smtClean="0">
                <a:latin typeface="+mj-ea"/>
                <a:ea typeface="+mj-ea"/>
              </a:rPr>
              <a:t>Designer </a:t>
            </a:r>
            <a:r>
              <a:rPr lang="ko-KR" altLang="en-US" sz="1000" dirty="0" smtClean="0">
                <a:latin typeface="+mj-ea"/>
                <a:ea typeface="+mj-ea"/>
              </a:rPr>
              <a:t> </a:t>
            </a:r>
            <a:r>
              <a:rPr lang="en-US" altLang="ko-KR" sz="1000" dirty="0">
                <a:latin typeface="+mj-ea"/>
                <a:ea typeface="+mj-ea"/>
              </a:rPr>
              <a:t>-</a:t>
            </a:r>
            <a:r>
              <a:rPr lang="ko-KR" altLang="en-US" sz="1000" dirty="0">
                <a:latin typeface="+mj-ea"/>
                <a:ea typeface="+mj-ea"/>
              </a:rPr>
              <a:t> 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91691" y="3712997"/>
            <a:ext cx="2625198" cy="2561999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21351" y="3712998"/>
            <a:ext cx="2547783" cy="2557219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AC003D8D-E3D0-403B-A07A-609C85C49270}"/>
              </a:ext>
            </a:extLst>
          </p:cNvPr>
          <p:cNvSpPr/>
          <p:nvPr/>
        </p:nvSpPr>
        <p:spPr>
          <a:xfrm>
            <a:off x="9310259" y="6340981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[</a:t>
            </a:r>
            <a:r>
              <a:rPr lang="en-US" altLang="ko-KR" dirty="0" err="1" smtClean="0">
                <a:latin typeface="HY견고딕" pitchFamily="18" charset="-127"/>
                <a:ea typeface="HY견고딕" pitchFamily="18" charset="-127"/>
              </a:rPr>
              <a:t>millim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] </a:t>
            </a:r>
            <a:r>
              <a:rPr lang="en-US" altLang="ko-KR" sz="1200" dirty="0" smtClean="0">
                <a:solidFill>
                  <a:srgbClr val="33CCCC"/>
                </a:solidFill>
                <a:latin typeface="HY견고딕" panose="02030600000101010101" pitchFamily="18" charset="-127"/>
                <a:ea typeface="Adobe 명조 Std M" panose="02020600000000000000" pitchFamily="18" charset="-127"/>
              </a:rPr>
              <a:t>by [JANUS]</a:t>
            </a:r>
            <a:endParaRPr lang="ko-KR" altLang="en-US" sz="1200" dirty="0">
              <a:solidFill>
                <a:srgbClr val="33CCCC"/>
              </a:solidFill>
              <a:latin typeface="HY견고딕" panose="02030600000101010101" pitchFamily="18" charset="-127"/>
              <a:ea typeface="Adobe 명조 Std M" panose="02020600000000000000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4121077F-24EC-4E30-9F2E-226F4125E0C3}"/>
              </a:ext>
            </a:extLst>
          </p:cNvPr>
          <p:cNvSpPr/>
          <p:nvPr/>
        </p:nvSpPr>
        <p:spPr>
          <a:xfrm>
            <a:off x="549014" y="6058714"/>
            <a:ext cx="51435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000" dirty="0" smtClean="0">
                <a:latin typeface="+mn-ea"/>
              </a:rPr>
              <a:t>일본 잡지에 </a:t>
            </a:r>
            <a:r>
              <a:rPr lang="ko-KR" altLang="en-US" sz="1000" dirty="0" err="1">
                <a:latin typeface="+mn-ea"/>
              </a:rPr>
              <a:t>게제된</a:t>
            </a:r>
            <a:r>
              <a:rPr lang="ko-KR" altLang="en-US" sz="1000" dirty="0">
                <a:latin typeface="+mn-ea"/>
              </a:rPr>
              <a:t> </a:t>
            </a:r>
            <a:r>
              <a:rPr lang="en-US" altLang="ko-KR" sz="1000" dirty="0" smtClean="0">
                <a:latin typeface="+mn-ea"/>
              </a:rPr>
              <a:t>[</a:t>
            </a:r>
            <a:r>
              <a:rPr lang="ko-KR" altLang="en-US" sz="1000" dirty="0" smtClean="0">
                <a:latin typeface="+mn-ea"/>
              </a:rPr>
              <a:t>정품 </a:t>
            </a:r>
            <a:r>
              <a:rPr lang="ko-KR" altLang="en-US" sz="1000" dirty="0" err="1" smtClean="0">
                <a:latin typeface="+mn-ea"/>
              </a:rPr>
              <a:t>폰고리</a:t>
            </a:r>
            <a:r>
              <a:rPr lang="en-US" altLang="ko-KR" sz="1000" dirty="0" smtClean="0">
                <a:latin typeface="+mn-ea"/>
              </a:rPr>
              <a:t>]</a:t>
            </a:r>
            <a:r>
              <a:rPr lang="ko-KR" altLang="en-US" sz="1000" dirty="0" smtClean="0">
                <a:latin typeface="+mn-ea"/>
              </a:rPr>
              <a:t> </a:t>
            </a:r>
            <a:r>
              <a:rPr lang="en-US" altLang="ko-KR" sz="1000" dirty="0">
                <a:latin typeface="+mn-ea"/>
              </a:rPr>
              <a:t>($</a:t>
            </a:r>
            <a:r>
              <a:rPr lang="en-US" altLang="ko-KR" sz="1000" dirty="0" smtClean="0">
                <a:latin typeface="+mn-ea"/>
              </a:rPr>
              <a:t>120</a:t>
            </a:r>
            <a:r>
              <a:rPr lang="ko-KR" altLang="en-US" sz="1000" dirty="0">
                <a:latin typeface="+mn-ea"/>
              </a:rPr>
              <a:t>불</a:t>
            </a:r>
            <a:r>
              <a:rPr lang="en-US" altLang="ko-KR" sz="1000" dirty="0">
                <a:latin typeface="+mn-ea"/>
              </a:rPr>
              <a:t>)</a:t>
            </a:r>
            <a:r>
              <a:rPr lang="ko-KR" altLang="en-US" sz="1000" dirty="0">
                <a:latin typeface="+mn-ea"/>
              </a:rPr>
              <a:t> </a:t>
            </a:r>
          </a:p>
        </p:txBody>
      </p:sp>
      <p:pic>
        <p:nvPicPr>
          <p:cNvPr id="9" name="그림 8" descr="Teddy Bear [JANUS]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3200" y="1029728"/>
            <a:ext cx="2876378" cy="431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986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8186" y="348725"/>
            <a:ext cx="7302321" cy="636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ko-KR" altLang="en-US" sz="2400" dirty="0">
                <a:solidFill>
                  <a:schemeClr val="accent1">
                    <a:lumMod val="75000"/>
                  </a:schemeClr>
                </a:solidFill>
              </a:rPr>
              <a:t>회사연혁</a:t>
            </a:r>
            <a:r>
              <a:rPr lang="en-US" altLang="ko-KR" sz="2400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en-US" altLang="ko-KR" sz="1400" dirty="0" smtClean="0"/>
              <a:t>1997</a:t>
            </a:r>
            <a:r>
              <a:rPr lang="ko-KR" altLang="en-US" sz="1400" dirty="0"/>
              <a:t>년 </a:t>
            </a:r>
            <a:r>
              <a:rPr lang="en-US" altLang="ko-KR" sz="1400" dirty="0"/>
              <a:t>05</a:t>
            </a:r>
            <a:r>
              <a:rPr lang="ko-KR" altLang="en-US" sz="1400" dirty="0"/>
              <a:t>월  </a:t>
            </a:r>
            <a:r>
              <a:rPr lang="en-US" altLang="ko-KR" sz="1400" dirty="0"/>
              <a:t>[JANUS] </a:t>
            </a:r>
            <a:r>
              <a:rPr lang="ko-KR" altLang="en-US" sz="1400" dirty="0"/>
              <a:t>디자인 회사 공동대표 설립</a:t>
            </a:r>
            <a:endParaRPr lang="en-US" altLang="ko-KR" sz="1400" dirty="0"/>
          </a:p>
          <a:p>
            <a:r>
              <a:rPr lang="ko-KR" altLang="en-US" sz="1400" dirty="0"/>
              <a:t> </a:t>
            </a:r>
          </a:p>
          <a:p>
            <a:r>
              <a:rPr lang="en-US" altLang="ko-KR" sz="1400" dirty="0"/>
              <a:t>1998</a:t>
            </a:r>
            <a:r>
              <a:rPr lang="ko-KR" altLang="en-US" sz="1400" dirty="0"/>
              <a:t>년 </a:t>
            </a:r>
            <a:r>
              <a:rPr lang="en-US" altLang="ko-KR" sz="1400" dirty="0"/>
              <a:t>09</a:t>
            </a:r>
            <a:r>
              <a:rPr lang="ko-KR" altLang="en-US" sz="1400" dirty="0"/>
              <a:t>월  </a:t>
            </a:r>
            <a:r>
              <a:rPr lang="en-US" altLang="ko-KR" sz="1400" dirty="0"/>
              <a:t>[JANUS] </a:t>
            </a:r>
            <a:r>
              <a:rPr lang="ko-KR" altLang="en-US" sz="1400" dirty="0"/>
              <a:t>부설 공장 설립 </a:t>
            </a:r>
          </a:p>
          <a:p>
            <a:endParaRPr lang="en-US" altLang="ko-KR" sz="1400" dirty="0"/>
          </a:p>
          <a:p>
            <a:r>
              <a:rPr lang="en-US" altLang="ko-KR" sz="1400" dirty="0"/>
              <a:t>2000</a:t>
            </a:r>
            <a:r>
              <a:rPr lang="ko-KR" altLang="en-US" sz="1400" dirty="0"/>
              <a:t>년 </a:t>
            </a:r>
            <a:r>
              <a:rPr lang="en-US" altLang="ko-KR" sz="1400" dirty="0"/>
              <a:t>09</a:t>
            </a:r>
            <a:r>
              <a:rPr lang="ko-KR" altLang="en-US" sz="1400" dirty="0"/>
              <a:t>월  프랑스 </a:t>
            </a:r>
            <a:r>
              <a:rPr lang="ko-KR" altLang="en-US" sz="1400" dirty="0" err="1"/>
              <a:t>비쥬워카</a:t>
            </a:r>
            <a:r>
              <a:rPr lang="ko-KR" altLang="en-US" sz="1400" dirty="0"/>
              <a:t>  해외 보석 박람회 참가시작</a:t>
            </a:r>
          </a:p>
          <a:p>
            <a:endParaRPr lang="en-US" altLang="ko-KR" sz="1400" dirty="0"/>
          </a:p>
          <a:p>
            <a:r>
              <a:rPr lang="en-US" altLang="ko-KR" sz="1400" dirty="0"/>
              <a:t>2003</a:t>
            </a:r>
            <a:r>
              <a:rPr lang="ko-KR" altLang="en-US" sz="1400" dirty="0"/>
              <a:t>년 </a:t>
            </a:r>
            <a:r>
              <a:rPr lang="en-US" altLang="ko-KR" sz="1400" dirty="0"/>
              <a:t>11</a:t>
            </a:r>
            <a:r>
              <a:rPr lang="ko-KR" altLang="en-US" sz="1400" dirty="0"/>
              <a:t>월  가산동 </a:t>
            </a:r>
            <a:r>
              <a:rPr lang="en-US" altLang="ko-KR" sz="1400" dirty="0"/>
              <a:t>[</a:t>
            </a:r>
            <a:r>
              <a:rPr lang="ko-KR" altLang="en-US" sz="1400" dirty="0" err="1"/>
              <a:t>월드메르디앙</a:t>
            </a:r>
            <a:r>
              <a:rPr lang="ko-KR" altLang="en-US" sz="1400" dirty="0"/>
              <a:t> </a:t>
            </a:r>
            <a:r>
              <a:rPr lang="ko-KR" altLang="en-US" sz="1400" dirty="0" err="1"/>
              <a:t>벤쳐센터</a:t>
            </a:r>
            <a:r>
              <a:rPr lang="ko-KR" altLang="en-US" sz="1400" dirty="0"/>
              <a:t> </a:t>
            </a:r>
            <a:r>
              <a:rPr lang="en-US" altLang="ko-KR" sz="1400" dirty="0"/>
              <a:t>1</a:t>
            </a:r>
            <a:r>
              <a:rPr lang="ko-KR" altLang="en-US" sz="1400" dirty="0"/>
              <a:t>차</a:t>
            </a:r>
            <a:r>
              <a:rPr lang="en-US" altLang="ko-KR" sz="1400" dirty="0"/>
              <a:t>] </a:t>
            </a:r>
            <a:r>
              <a:rPr lang="ko-KR" altLang="en-US" sz="1400" dirty="0"/>
              <a:t>확장이전 </a:t>
            </a:r>
          </a:p>
          <a:p>
            <a:endParaRPr lang="en-US" altLang="ko-KR" sz="1400" dirty="0"/>
          </a:p>
          <a:p>
            <a:r>
              <a:rPr lang="en-US" altLang="ko-KR" sz="1400" dirty="0"/>
              <a:t>2003</a:t>
            </a:r>
            <a:r>
              <a:rPr lang="ko-KR" altLang="en-US" sz="1400" dirty="0"/>
              <a:t>년 </a:t>
            </a:r>
            <a:r>
              <a:rPr lang="en-US" altLang="ko-KR" sz="1400" dirty="0"/>
              <a:t>03</a:t>
            </a:r>
            <a:r>
              <a:rPr lang="ko-KR" altLang="en-US" sz="1400" dirty="0"/>
              <a:t>월  홍콩 </a:t>
            </a:r>
            <a:r>
              <a:rPr lang="en-US" altLang="ko-KR" sz="1400" dirty="0"/>
              <a:t>3</a:t>
            </a:r>
            <a:r>
              <a:rPr lang="ko-KR" altLang="en-US" sz="1400" dirty="0"/>
              <a:t>월</a:t>
            </a:r>
            <a:r>
              <a:rPr lang="en-US" altLang="ko-KR" sz="1400" dirty="0"/>
              <a:t>,6</a:t>
            </a:r>
            <a:r>
              <a:rPr lang="ko-KR" altLang="en-US" sz="1400" dirty="0"/>
              <a:t>월</a:t>
            </a:r>
            <a:r>
              <a:rPr lang="en-US" altLang="ko-KR" sz="1400" dirty="0"/>
              <a:t>,9</a:t>
            </a:r>
            <a:r>
              <a:rPr lang="ko-KR" altLang="en-US" sz="1400" dirty="0"/>
              <a:t>월 쥬얼리 액세서리 박람회를</a:t>
            </a:r>
          </a:p>
          <a:p>
            <a:r>
              <a:rPr lang="ko-KR" altLang="en-US" sz="1400" dirty="0"/>
              <a:t>                  전 세계 박람회를 년</a:t>
            </a:r>
            <a:r>
              <a:rPr lang="en-US" altLang="ko-KR" sz="1400" dirty="0"/>
              <a:t>3</a:t>
            </a:r>
            <a:r>
              <a:rPr lang="ko-KR" altLang="en-US" sz="1400" dirty="0"/>
              <a:t>회씩 </a:t>
            </a:r>
            <a:r>
              <a:rPr lang="en-US" altLang="ko-KR" sz="1400" dirty="0"/>
              <a:t>50</a:t>
            </a:r>
            <a:r>
              <a:rPr lang="ko-KR" altLang="en-US" sz="1400" dirty="0"/>
              <a:t>여 회이상 참가</a:t>
            </a:r>
            <a:r>
              <a:rPr lang="en-US" altLang="ko-KR" sz="1400" dirty="0"/>
              <a:t> </a:t>
            </a:r>
          </a:p>
          <a:p>
            <a:r>
              <a:rPr lang="en-US" altLang="ko-KR" sz="1400" dirty="0"/>
              <a:t>                  (</a:t>
            </a:r>
            <a:r>
              <a:rPr lang="ko-KR" altLang="en-US" sz="1400" dirty="0"/>
              <a:t>근거서류는 </a:t>
            </a:r>
            <a:r>
              <a:rPr lang="en-US" altLang="ko-KR" sz="1400" dirty="0" err="1"/>
              <a:t>Hongkong</a:t>
            </a:r>
            <a:r>
              <a:rPr lang="en-US" altLang="ko-KR" sz="1400" dirty="0"/>
              <a:t> UBM Korea</a:t>
            </a:r>
            <a:r>
              <a:rPr lang="ko-KR" altLang="en-US" sz="1400" dirty="0"/>
              <a:t>에서 </a:t>
            </a:r>
            <a:r>
              <a:rPr lang="en-US" altLang="ko-KR" sz="1400" dirty="0"/>
              <a:t>30</a:t>
            </a:r>
            <a:r>
              <a:rPr lang="ko-KR" altLang="en-US" sz="1400" dirty="0"/>
              <a:t>여 회까지 조회 가능</a:t>
            </a:r>
            <a:r>
              <a:rPr lang="en-US" altLang="ko-KR" sz="1400" dirty="0"/>
              <a:t>)</a:t>
            </a:r>
          </a:p>
          <a:p>
            <a:endParaRPr lang="en-US" altLang="ko-KR" sz="1400" dirty="0"/>
          </a:p>
          <a:p>
            <a:r>
              <a:rPr lang="en-US" altLang="ko-KR" sz="1400" dirty="0"/>
              <a:t>2004</a:t>
            </a:r>
            <a:r>
              <a:rPr lang="ko-KR" altLang="en-US" sz="1400" dirty="0"/>
              <a:t>년 </a:t>
            </a:r>
            <a:r>
              <a:rPr lang="en-US" altLang="ko-KR" sz="1400" dirty="0"/>
              <a:t>05</a:t>
            </a:r>
            <a:r>
              <a:rPr lang="ko-KR" altLang="en-US" sz="1400" dirty="0"/>
              <a:t>월  </a:t>
            </a:r>
            <a:r>
              <a:rPr lang="ko-KR" altLang="en-US" sz="1400" dirty="0" smtClean="0"/>
              <a:t>공장 </a:t>
            </a:r>
            <a:r>
              <a:rPr lang="ko-KR" altLang="en-US" sz="1400" dirty="0"/>
              <a:t>중국으로 진출</a:t>
            </a:r>
            <a:r>
              <a:rPr lang="en-US" altLang="ko-KR" sz="1400" dirty="0"/>
              <a:t>[</a:t>
            </a:r>
            <a:r>
              <a:rPr lang="ko-KR" altLang="en-US" sz="1400" dirty="0"/>
              <a:t>중국 산동 </a:t>
            </a:r>
            <a:r>
              <a:rPr lang="ko-KR" altLang="en-US" sz="1400" dirty="0" err="1"/>
              <a:t>수안부</a:t>
            </a:r>
            <a:r>
              <a:rPr lang="en-US" altLang="ko-KR" sz="1400" dirty="0"/>
              <a:t>]</a:t>
            </a:r>
          </a:p>
          <a:p>
            <a:endParaRPr lang="en-US" altLang="ko-KR" sz="1400" dirty="0"/>
          </a:p>
          <a:p>
            <a:r>
              <a:rPr lang="en-US" altLang="ko-KR" sz="1400" dirty="0"/>
              <a:t>2009</a:t>
            </a:r>
            <a:r>
              <a:rPr lang="ko-KR" altLang="en-US" sz="1400" dirty="0"/>
              <a:t>년 </a:t>
            </a:r>
            <a:r>
              <a:rPr lang="en-US" altLang="ko-KR" sz="1400" dirty="0"/>
              <a:t>11</a:t>
            </a:r>
            <a:r>
              <a:rPr lang="ko-KR" altLang="en-US" sz="1400" dirty="0"/>
              <a:t>월  수출매출 </a:t>
            </a:r>
            <a:r>
              <a:rPr lang="en-US" altLang="ko-KR" sz="1400" dirty="0"/>
              <a:t>50</a:t>
            </a:r>
            <a:r>
              <a:rPr lang="ko-KR" altLang="en-US" sz="1400" dirty="0"/>
              <a:t>억 달성</a:t>
            </a:r>
            <a:r>
              <a:rPr lang="en-US" altLang="ko-KR" sz="1400" dirty="0"/>
              <a:t> [</a:t>
            </a:r>
            <a:r>
              <a:rPr lang="ko-KR" altLang="en-US" sz="1400" dirty="0"/>
              <a:t>중국 </a:t>
            </a:r>
            <a:r>
              <a:rPr lang="ko-KR" altLang="en-US" sz="1400" dirty="0" err="1"/>
              <a:t>칭다오</a:t>
            </a:r>
            <a:r>
              <a:rPr lang="en-US" altLang="ko-KR" sz="1400" dirty="0"/>
              <a:t>] </a:t>
            </a:r>
            <a:r>
              <a:rPr lang="ko-KR" altLang="en-US" sz="1400" dirty="0"/>
              <a:t>확장 이전</a:t>
            </a:r>
          </a:p>
          <a:p>
            <a:endParaRPr lang="en-US" altLang="ko-KR" sz="1400" dirty="0"/>
          </a:p>
          <a:p>
            <a:r>
              <a:rPr lang="en-US" altLang="ko-KR" sz="1400" dirty="0"/>
              <a:t>2014</a:t>
            </a:r>
            <a:r>
              <a:rPr lang="ko-KR" altLang="en-US" sz="1400" dirty="0"/>
              <a:t>년 </a:t>
            </a:r>
            <a:r>
              <a:rPr lang="en-US" altLang="ko-KR" sz="1400" dirty="0"/>
              <a:t>07</a:t>
            </a:r>
            <a:r>
              <a:rPr lang="ko-KR" altLang="en-US" sz="1400" dirty="0"/>
              <a:t>월  한국 공장으로 생산설비 한국으로 이전 </a:t>
            </a:r>
          </a:p>
          <a:p>
            <a:endParaRPr lang="en-US" altLang="ko-KR" sz="1400" dirty="0"/>
          </a:p>
          <a:p>
            <a:r>
              <a:rPr lang="en-US" altLang="ko-KR" sz="1400" dirty="0"/>
              <a:t>2015</a:t>
            </a:r>
            <a:r>
              <a:rPr lang="ko-KR" altLang="en-US" sz="1400" dirty="0"/>
              <a:t>년 </a:t>
            </a:r>
            <a:r>
              <a:rPr lang="en-US" altLang="ko-KR" sz="1400" dirty="0"/>
              <a:t>05</a:t>
            </a:r>
            <a:r>
              <a:rPr lang="ko-KR" altLang="en-US" sz="1400" dirty="0"/>
              <a:t>월  </a:t>
            </a:r>
            <a:r>
              <a:rPr lang="ko-KR" altLang="en-US" sz="1400" dirty="0" smtClean="0"/>
              <a:t>수출 과 한국 내수시장 납품업체 협상 시작</a:t>
            </a:r>
            <a:endParaRPr lang="ko-KR" altLang="en-US" sz="1400" dirty="0"/>
          </a:p>
          <a:p>
            <a:endParaRPr lang="en-US" altLang="ko-KR" sz="1400" dirty="0"/>
          </a:p>
          <a:p>
            <a:r>
              <a:rPr lang="en-US" altLang="ko-KR" sz="1400" dirty="0" smtClean="0"/>
              <a:t>2017</a:t>
            </a:r>
            <a:r>
              <a:rPr lang="ko-KR" altLang="en-US" sz="1400" dirty="0" smtClean="0"/>
              <a:t>년 </a:t>
            </a:r>
            <a:r>
              <a:rPr lang="en-US" altLang="ko-KR" sz="1400" dirty="0"/>
              <a:t>09</a:t>
            </a:r>
            <a:r>
              <a:rPr lang="ko-KR" altLang="en-US" sz="1400" dirty="0"/>
              <a:t>월  인천 </a:t>
            </a:r>
            <a:r>
              <a:rPr lang="ko-KR" altLang="en-US" sz="1400" dirty="0" err="1"/>
              <a:t>롯데백화점</a:t>
            </a:r>
            <a:r>
              <a:rPr lang="ko-KR" altLang="en-US" sz="1400" dirty="0"/>
              <a:t> </a:t>
            </a:r>
            <a:r>
              <a:rPr lang="ko-KR" altLang="en-US" sz="1400" dirty="0" err="1" smtClean="0"/>
              <a:t>테스티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판매 행사 </a:t>
            </a:r>
            <a:r>
              <a:rPr lang="ko-KR" altLang="en-US" sz="1400" dirty="0" smtClean="0"/>
              <a:t>참여 </a:t>
            </a:r>
            <a:r>
              <a:rPr lang="en-US" altLang="ko-KR" sz="1400" dirty="0" smtClean="0"/>
              <a:t>(</a:t>
            </a:r>
            <a:r>
              <a:rPr lang="ko-KR" altLang="en-US" sz="1400" dirty="0" err="1" smtClean="0"/>
              <a:t>일백만원</a:t>
            </a:r>
            <a:r>
              <a:rPr lang="ko-KR" altLang="en-US" sz="1400" dirty="0" smtClean="0"/>
              <a:t> 가능성 확인</a:t>
            </a:r>
            <a:r>
              <a:rPr lang="en-US" altLang="ko-KR" sz="1400" dirty="0" smtClean="0"/>
              <a:t>)</a:t>
            </a:r>
            <a:endParaRPr lang="ko-KR" altLang="en-US" sz="1400" dirty="0"/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2019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08</a:t>
            </a:r>
            <a:r>
              <a:rPr lang="ko-KR" altLang="en-US" sz="1400" dirty="0" smtClean="0"/>
              <a:t>월  해외 브랜드에서 </a:t>
            </a:r>
            <a:r>
              <a:rPr lang="en-US" altLang="ko-KR" sz="1400" dirty="0" smtClean="0"/>
              <a:t>[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JANUS ] </a:t>
            </a:r>
            <a:r>
              <a:rPr lang="ko-KR" altLang="en-US" sz="1400" dirty="0" smtClean="0"/>
              <a:t>브랜드로 판매 금지 권고</a:t>
            </a:r>
          </a:p>
          <a:p>
            <a:endParaRPr lang="en-US" altLang="ko-KR" sz="1400" dirty="0"/>
          </a:p>
          <a:p>
            <a:r>
              <a:rPr lang="en-US" altLang="ko-KR" sz="1400" dirty="0" smtClean="0"/>
              <a:t>2020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01</a:t>
            </a:r>
            <a:r>
              <a:rPr lang="ko-KR" altLang="en-US" sz="1400" dirty="0" smtClean="0"/>
              <a:t>월  새로운 국내 브랜드 </a:t>
            </a:r>
            <a:r>
              <a:rPr lang="en-US" altLang="ko-KR" sz="1400" dirty="0" smtClean="0"/>
              <a:t>[ </a:t>
            </a:r>
            <a:r>
              <a:rPr lang="en-US" altLang="ko-KR" sz="1400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MILLIM </a:t>
            </a:r>
            <a:r>
              <a:rPr lang="en-US" altLang="ko-KR" sz="1400" dirty="0" smtClean="0"/>
              <a:t>] </a:t>
            </a:r>
            <a:r>
              <a:rPr lang="ko-KR" altLang="en-US" sz="1400" dirty="0" smtClean="0"/>
              <a:t>내수 사업자 </a:t>
            </a:r>
            <a:r>
              <a:rPr lang="ko-KR" altLang="en-US" sz="1400" dirty="0"/>
              <a:t>판매 설립 </a:t>
            </a:r>
          </a:p>
          <a:p>
            <a:endParaRPr lang="en-US" altLang="ko-KR" sz="1400" dirty="0"/>
          </a:p>
          <a:p>
            <a:r>
              <a:rPr lang="en-US" altLang="ko-KR" sz="1400" dirty="0" smtClean="0"/>
              <a:t>2021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03</a:t>
            </a:r>
            <a:r>
              <a:rPr lang="ko-KR" altLang="en-US" sz="1400" dirty="0" smtClean="0"/>
              <a:t>월  </a:t>
            </a:r>
            <a:r>
              <a:rPr lang="ko-KR" altLang="en-US" sz="1400" dirty="0"/>
              <a:t>한국 백화점 판매 행사 시작 </a:t>
            </a:r>
          </a:p>
        </p:txBody>
      </p:sp>
      <p:pic>
        <p:nvPicPr>
          <p:cNvPr id="4" name="그림 3" descr="JANUS Process 01 사본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170569" y="673274"/>
            <a:ext cx="3502595" cy="4297970"/>
          </a:xfrm>
          <a:prstGeom prst="rect">
            <a:avLst/>
          </a:prstGeom>
        </p:spPr>
      </p:pic>
      <p:pic>
        <p:nvPicPr>
          <p:cNvPr id="5" name="그림 4" descr="2015 제조공정 04-06 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178085" y="5004334"/>
            <a:ext cx="1690234" cy="1293435"/>
          </a:xfrm>
          <a:prstGeom prst="rect">
            <a:avLst/>
          </a:prstGeom>
        </p:spPr>
      </p:pic>
      <p:pic>
        <p:nvPicPr>
          <p:cNvPr id="6" name="그림 5" descr="2015 제조공정 04-04 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9981127" y="5014456"/>
            <a:ext cx="1650309" cy="1266055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AC003D8D-E3D0-403B-A07A-609C85C49270}"/>
              </a:ext>
            </a:extLst>
          </p:cNvPr>
          <p:cNvSpPr/>
          <p:nvPr/>
        </p:nvSpPr>
        <p:spPr>
          <a:xfrm>
            <a:off x="9310259" y="6340981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[</a:t>
            </a:r>
            <a:r>
              <a:rPr lang="en-US" altLang="ko-KR" dirty="0" err="1" smtClean="0">
                <a:latin typeface="HY견고딕" pitchFamily="18" charset="-127"/>
                <a:ea typeface="HY견고딕" pitchFamily="18" charset="-127"/>
              </a:rPr>
              <a:t>millim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] </a:t>
            </a:r>
            <a:r>
              <a:rPr lang="en-US" altLang="ko-KR" sz="1200" dirty="0" smtClean="0">
                <a:solidFill>
                  <a:srgbClr val="33CCCC"/>
                </a:solidFill>
                <a:latin typeface="HY견고딕" panose="02030600000101010101" pitchFamily="18" charset="-127"/>
                <a:ea typeface="Adobe 명조 Std M" panose="02020600000000000000" pitchFamily="18" charset="-127"/>
              </a:rPr>
              <a:t>by [JANUS]</a:t>
            </a:r>
            <a:endParaRPr lang="ko-KR" altLang="en-US" sz="1200" dirty="0">
              <a:solidFill>
                <a:srgbClr val="33CCCC"/>
              </a:solidFill>
              <a:latin typeface="HY견고딕" panose="02030600000101010101" pitchFamily="18" charset="-127"/>
              <a:ea typeface="Adobe 명조 Std M" panose="02020600000000000000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61380" y="542926"/>
            <a:ext cx="1032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accent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Since 1997</a:t>
            </a:r>
            <a:r>
              <a:rPr lang="ko-KR" altLang="en-US" dirty="0">
                <a:solidFill>
                  <a:schemeClr val="accent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  </a:t>
            </a:r>
            <a:r>
              <a:rPr lang="ko-KR" altLang="en-US" dirty="0" err="1">
                <a:solidFill>
                  <a:schemeClr val="accent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쥬얼리</a:t>
            </a:r>
            <a:r>
              <a:rPr lang="ko-KR" altLang="en-US" dirty="0">
                <a:solidFill>
                  <a:schemeClr val="accent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err="1">
                <a:solidFill>
                  <a:schemeClr val="accent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악세서리에</a:t>
            </a:r>
            <a:r>
              <a:rPr lang="ko-KR" altLang="en-US" dirty="0">
                <a:solidFill>
                  <a:schemeClr val="accent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감동을 이식합니다</a:t>
            </a:r>
            <a:r>
              <a:rPr lang="en-US" altLang="ko-KR" dirty="0">
                <a:solidFill>
                  <a:schemeClr val="accent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b="1" dirty="0">
              <a:solidFill>
                <a:schemeClr val="accent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 descr="2015 제조공정 04-01 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16935" y="3717143"/>
            <a:ext cx="3438655" cy="2591680"/>
          </a:xfrm>
          <a:prstGeom prst="rect">
            <a:avLst/>
          </a:prstGeom>
        </p:spPr>
      </p:pic>
      <p:pic>
        <p:nvPicPr>
          <p:cNvPr id="14" name="그림 13" descr="2015 제조공정 04-02 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404471" y="1110463"/>
            <a:ext cx="3255262" cy="2369523"/>
          </a:xfrm>
          <a:prstGeom prst="rect">
            <a:avLst/>
          </a:prstGeom>
        </p:spPr>
      </p:pic>
      <p:pic>
        <p:nvPicPr>
          <p:cNvPr id="19" name="그림 18" descr="2015 제조공정 04-05 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413240" y="3725377"/>
            <a:ext cx="3242023" cy="2585271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E072B92F-E1BC-4C22-ABC8-CD23599D4B68}"/>
              </a:ext>
            </a:extLst>
          </p:cNvPr>
          <p:cNvSpPr/>
          <p:nvPr/>
        </p:nvSpPr>
        <p:spPr>
          <a:xfrm>
            <a:off x="2816935" y="6284871"/>
            <a:ext cx="63018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200" dirty="0">
                <a:latin typeface="+mn-ea"/>
              </a:rPr>
              <a:t>스케치부터 </a:t>
            </a:r>
            <a:r>
              <a:rPr lang="ko-KR" altLang="en-US" sz="1200" dirty="0" err="1">
                <a:latin typeface="+mn-ea"/>
              </a:rPr>
              <a:t>왁스카빙</a:t>
            </a:r>
            <a:r>
              <a:rPr lang="en-US" altLang="ko-KR" sz="1200" dirty="0">
                <a:latin typeface="+mn-ea"/>
              </a:rPr>
              <a:t>,</a:t>
            </a:r>
            <a:r>
              <a:rPr lang="ko-KR" altLang="en-US" sz="1200" dirty="0">
                <a:latin typeface="+mn-ea"/>
              </a:rPr>
              <a:t> 주물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>
                <a:latin typeface="+mn-ea"/>
              </a:rPr>
              <a:t>세공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 err="1">
                <a:latin typeface="+mn-ea"/>
              </a:rPr>
              <a:t>고무케스팅</a:t>
            </a:r>
            <a:r>
              <a:rPr lang="ko-KR" altLang="en-US" sz="1200" dirty="0">
                <a:latin typeface="+mn-ea"/>
              </a:rPr>
              <a:t> 생산의 </a:t>
            </a:r>
            <a:r>
              <a:rPr lang="ko-KR" altLang="en-US" sz="1200" dirty="0" err="1">
                <a:latin typeface="+mn-ea"/>
              </a:rPr>
              <a:t>모든일정이</a:t>
            </a:r>
            <a:r>
              <a:rPr lang="ko-KR" altLang="en-US" sz="1200" dirty="0">
                <a:latin typeface="+mn-ea"/>
              </a:rPr>
              <a:t> 사내에서 제조됩니다</a:t>
            </a:r>
            <a:r>
              <a:rPr lang="en-US" altLang="ko-KR" sz="1200" dirty="0">
                <a:latin typeface="+mn-ea"/>
              </a:rPr>
              <a:t>.</a:t>
            </a:r>
            <a:endParaRPr lang="ko-KR" altLang="en-US" sz="1200" dirty="0">
              <a:latin typeface="+mn-ea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AC003D8D-E3D0-403B-A07A-609C85C49270}"/>
              </a:ext>
            </a:extLst>
          </p:cNvPr>
          <p:cNvSpPr/>
          <p:nvPr/>
        </p:nvSpPr>
        <p:spPr>
          <a:xfrm>
            <a:off x="9310259" y="6340981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[</a:t>
            </a:r>
            <a:r>
              <a:rPr lang="en-US" altLang="ko-KR" dirty="0" err="1" smtClean="0">
                <a:latin typeface="HY견고딕" pitchFamily="18" charset="-127"/>
                <a:ea typeface="HY견고딕" pitchFamily="18" charset="-127"/>
              </a:rPr>
              <a:t>millim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] </a:t>
            </a:r>
            <a:r>
              <a:rPr lang="en-US" altLang="ko-KR" sz="1200" dirty="0" smtClean="0">
                <a:solidFill>
                  <a:srgbClr val="33CCCC"/>
                </a:solidFill>
                <a:latin typeface="HY견고딕" panose="02030600000101010101" pitchFamily="18" charset="-127"/>
                <a:ea typeface="Adobe 명조 Std M" panose="02020600000000000000" pitchFamily="18" charset="-127"/>
              </a:rPr>
              <a:t>by [JANUS]</a:t>
            </a:r>
            <a:endParaRPr lang="ko-KR" altLang="en-US" sz="1200" dirty="0">
              <a:solidFill>
                <a:srgbClr val="33CCCC"/>
              </a:solidFill>
              <a:latin typeface="HY견고딕" panose="02030600000101010101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2" name="그림 11" descr="밀림 상표 0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92628" y="1513867"/>
            <a:ext cx="3425432" cy="146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153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3618961" y="346587"/>
            <a:ext cx="5537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연예인 협찬 중인 </a:t>
            </a:r>
            <a:r>
              <a:rPr lang="en-US" altLang="ko-KR" dirty="0" err="1" smtClean="0">
                <a:latin typeface="HY견고딕" pitchFamily="18" charset="-127"/>
                <a:ea typeface="HY견고딕" pitchFamily="18" charset="-127"/>
              </a:rPr>
              <a:t>millim</a:t>
            </a: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일부 </a:t>
            </a:r>
            <a:r>
              <a:rPr lang="ko-KR" altLang="en-US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제품</a:t>
            </a:r>
            <a:endParaRPr lang="en-US" altLang="ko-KR" dirty="0">
              <a:solidFill>
                <a:srgbClr val="7030A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 descr="윤여진 02 사본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113690" y="850007"/>
            <a:ext cx="3848100" cy="538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그림 15" descr="ELLISCAT참고연예인 (9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66670" y="965915"/>
            <a:ext cx="3743325" cy="50577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A1CED576-9414-4C25-BA6C-FF77CA211BB3}"/>
              </a:ext>
            </a:extLst>
          </p:cNvPr>
          <p:cNvSpPr/>
          <p:nvPr/>
        </p:nvSpPr>
        <p:spPr>
          <a:xfrm>
            <a:off x="7508147" y="5729681"/>
            <a:ext cx="605543" cy="2306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FF463159-99C5-44A2-A42E-977B3D442A65}"/>
              </a:ext>
            </a:extLst>
          </p:cNvPr>
          <p:cNvSpPr/>
          <p:nvPr/>
        </p:nvSpPr>
        <p:spPr>
          <a:xfrm>
            <a:off x="9734968" y="5746951"/>
            <a:ext cx="605543" cy="2306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1D7C7741-8BCA-44FD-9472-1A5B2F469103}"/>
              </a:ext>
            </a:extLst>
          </p:cNvPr>
          <p:cNvSpPr/>
          <p:nvPr/>
        </p:nvSpPr>
        <p:spPr>
          <a:xfrm>
            <a:off x="593337" y="6152963"/>
            <a:ext cx="51267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>
                <a:latin typeface="+mn-ea"/>
              </a:rPr>
              <a:t>독특한 디자인과 다소 고가인이유로 일부 연예인들 협찬에만 사용되었습니다</a:t>
            </a:r>
            <a:r>
              <a:rPr lang="en-US" altLang="ko-KR" sz="1100" dirty="0">
                <a:latin typeface="+mn-ea"/>
              </a:rPr>
              <a:t>. </a:t>
            </a:r>
            <a:endParaRPr lang="ko-KR" altLang="en-US" sz="1100" dirty="0">
              <a:latin typeface="+mn-ea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xmlns="" id="{AC003D8D-E3D0-403B-A07A-609C85C49270}"/>
              </a:ext>
            </a:extLst>
          </p:cNvPr>
          <p:cNvSpPr/>
          <p:nvPr/>
        </p:nvSpPr>
        <p:spPr>
          <a:xfrm>
            <a:off x="9310259" y="6340981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[</a:t>
            </a:r>
            <a:r>
              <a:rPr lang="en-US" altLang="ko-KR" dirty="0" err="1" smtClean="0">
                <a:latin typeface="HY견고딕" pitchFamily="18" charset="-127"/>
                <a:ea typeface="HY견고딕" pitchFamily="18" charset="-127"/>
              </a:rPr>
              <a:t>millim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] </a:t>
            </a:r>
            <a:r>
              <a:rPr lang="en-US" altLang="ko-KR" sz="1200" dirty="0" smtClean="0">
                <a:solidFill>
                  <a:srgbClr val="33CCCC"/>
                </a:solidFill>
                <a:latin typeface="HY견고딕" panose="02030600000101010101" pitchFamily="18" charset="-127"/>
                <a:ea typeface="Adobe 명조 Std M" panose="02020600000000000000" pitchFamily="18" charset="-127"/>
              </a:rPr>
              <a:t>by [JANUS]</a:t>
            </a:r>
            <a:endParaRPr lang="ko-KR" altLang="en-US" sz="1200" dirty="0">
              <a:solidFill>
                <a:srgbClr val="33CCCC"/>
              </a:solidFill>
              <a:latin typeface="HY견고딕" panose="02030600000101010101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1" name="그림 10" descr="가격 오잎꽃NC 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2223" y="832022"/>
            <a:ext cx="3733505" cy="522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0303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SKYTREE 일본 (11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310648" y="668651"/>
            <a:ext cx="5061397" cy="2847036"/>
          </a:xfrm>
          <a:prstGeom prst="rect">
            <a:avLst/>
          </a:prstGeom>
        </p:spPr>
      </p:pic>
      <p:pic>
        <p:nvPicPr>
          <p:cNvPr id="11" name="그림 10" descr="SKYTREE 일본 (12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9550" y="714094"/>
            <a:ext cx="2891556" cy="2955813"/>
          </a:xfrm>
          <a:prstGeom prst="rect">
            <a:avLst/>
          </a:prstGeom>
        </p:spPr>
      </p:pic>
      <p:pic>
        <p:nvPicPr>
          <p:cNvPr id="12" name="그림 11" descr="SKYTREE 일본 (10)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9847542" y="3709114"/>
            <a:ext cx="1540271" cy="2616677"/>
          </a:xfrm>
          <a:prstGeom prst="rect">
            <a:avLst/>
          </a:prstGeom>
        </p:spPr>
      </p:pic>
      <p:pic>
        <p:nvPicPr>
          <p:cNvPr id="13" name="그림 12" descr="SKYTREE 일본 (9)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8072120" y="3693505"/>
            <a:ext cx="1540272" cy="2616680"/>
          </a:xfrm>
          <a:prstGeom prst="rect">
            <a:avLst/>
          </a:prstGeom>
        </p:spPr>
      </p:pic>
      <p:pic>
        <p:nvPicPr>
          <p:cNvPr id="15" name="그림 14" descr="2291 스카이트리2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4893979" y="3502164"/>
            <a:ext cx="1700166" cy="2738264"/>
          </a:xfrm>
          <a:prstGeom prst="rect">
            <a:avLst/>
          </a:prstGeom>
        </p:spPr>
      </p:pic>
      <p:pic>
        <p:nvPicPr>
          <p:cNvPr id="16" name="그림 15" descr="SKYTREE 일본 (8)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6323260" y="3723045"/>
            <a:ext cx="1513483" cy="2571166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807077" y="182330"/>
            <a:ext cx="107323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2013</a:t>
            </a:r>
            <a:r>
              <a:rPr lang="ko-KR" altLang="en-US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JAPAN</a:t>
            </a:r>
            <a:r>
              <a:rPr lang="ko-KR" altLang="en-US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TOKYO SKYTREE</a:t>
            </a:r>
            <a:r>
              <a:rPr lang="ko-KR" altLang="en-US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en-US" altLang="ko-KR" sz="1600" dirty="0" err="1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Skytree</a:t>
            </a:r>
            <a:r>
              <a:rPr lang="en-US" altLang="ko-KR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   &amp;   </a:t>
            </a:r>
            <a:r>
              <a:rPr lang="en-US" altLang="ko-KR" sz="1600" dirty="0" err="1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Sorakara</a:t>
            </a:r>
            <a:r>
              <a:rPr lang="en-US" altLang="ko-KR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]</a:t>
            </a:r>
            <a:r>
              <a:rPr lang="ko-KR" altLang="en-US" sz="1600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</a:p>
        </p:txBody>
      </p:sp>
      <p:pic>
        <p:nvPicPr>
          <p:cNvPr id="14" name="그림 13" descr="14700개비행기.JP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3521623" y="914400"/>
            <a:ext cx="2784887" cy="2137893"/>
          </a:xfrm>
          <a:prstGeom prst="rect">
            <a:avLst/>
          </a:prstGeom>
        </p:spPr>
      </p:pic>
      <p:pic>
        <p:nvPicPr>
          <p:cNvPr id="19" name="그림 18" descr="SKYTREE 일본 (7).jp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514712" y="3715755"/>
            <a:ext cx="4784501" cy="2545002"/>
          </a:xfrm>
          <a:prstGeom prst="rect">
            <a:avLst/>
          </a:prstGeom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0906F781-8E34-4495-A0EA-6ACB82511A2F}"/>
              </a:ext>
            </a:extLst>
          </p:cNvPr>
          <p:cNvSpPr/>
          <p:nvPr/>
        </p:nvSpPr>
        <p:spPr>
          <a:xfrm>
            <a:off x="3576713" y="6407037"/>
            <a:ext cx="35028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 dirty="0">
                <a:latin typeface="+mn-ea"/>
              </a:rPr>
              <a:t>일본 도쿄 </a:t>
            </a:r>
            <a:r>
              <a:rPr lang="en-US" altLang="ko-KR" sz="1100" dirty="0">
                <a:latin typeface="+mn-ea"/>
              </a:rPr>
              <a:t>[SKY TREE] </a:t>
            </a:r>
            <a:r>
              <a:rPr lang="ko-KR" altLang="en-US" sz="1100" dirty="0">
                <a:latin typeface="+mn-ea"/>
              </a:rPr>
              <a:t>초기 기념품들 </a:t>
            </a:r>
            <a:r>
              <a:rPr lang="en-US" altLang="ko-KR" sz="1100" dirty="0">
                <a:latin typeface="+mn-ea"/>
              </a:rPr>
              <a:t>2</a:t>
            </a:r>
            <a:r>
              <a:rPr lang="ko-KR" altLang="en-US" sz="1100" dirty="0" err="1">
                <a:latin typeface="+mn-ea"/>
              </a:rPr>
              <a:t>차납품</a:t>
            </a:r>
            <a:r>
              <a:rPr lang="ko-KR" altLang="en-US" sz="1100" dirty="0">
                <a:latin typeface="+mn-ea"/>
              </a:rPr>
              <a:t> 제품들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xmlns="" id="{AC003D8D-E3D0-403B-A07A-609C85C49270}"/>
              </a:ext>
            </a:extLst>
          </p:cNvPr>
          <p:cNvSpPr/>
          <p:nvPr/>
        </p:nvSpPr>
        <p:spPr>
          <a:xfrm>
            <a:off x="9310259" y="6340981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[</a:t>
            </a:r>
            <a:r>
              <a:rPr lang="en-US" altLang="ko-KR" dirty="0" err="1" smtClean="0">
                <a:latin typeface="HY견고딕" pitchFamily="18" charset="-127"/>
                <a:ea typeface="HY견고딕" pitchFamily="18" charset="-127"/>
              </a:rPr>
              <a:t>millim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] </a:t>
            </a:r>
            <a:r>
              <a:rPr lang="en-US" altLang="ko-KR" sz="1200" dirty="0" smtClean="0">
                <a:solidFill>
                  <a:srgbClr val="33CCCC"/>
                </a:solidFill>
                <a:latin typeface="HY견고딕" panose="02030600000101010101" pitchFamily="18" charset="-127"/>
                <a:ea typeface="Adobe 명조 Std M" panose="02020600000000000000" pitchFamily="18" charset="-127"/>
              </a:rPr>
              <a:t>by [JANUS]</a:t>
            </a:r>
            <a:endParaRPr lang="ko-KR" altLang="en-US" sz="1200" dirty="0">
              <a:solidFill>
                <a:srgbClr val="33CCCC"/>
              </a:solidFill>
              <a:latin typeface="HY견고딕" panose="02030600000101010101" pitchFamily="18" charset="-127"/>
              <a:ea typeface="Adobe 명조 Std 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720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TG베어티디베어디스플레이DP디피 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88654" y="708336"/>
            <a:ext cx="7358265" cy="5777461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2352535" y="218942"/>
            <a:ext cx="7667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2011</a:t>
            </a:r>
            <a:r>
              <a:rPr lang="ko-KR" altLang="en-US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ko-KR" altLang="en-US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일본 </a:t>
            </a:r>
            <a:r>
              <a:rPr lang="ko-KR" altLang="en-US" dirty="0" err="1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밀리언</a:t>
            </a:r>
            <a:r>
              <a:rPr lang="ko-KR" altLang="en-US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 셀러 히트 아이템   </a:t>
            </a:r>
            <a:r>
              <a:rPr lang="en-US" altLang="ko-KR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-  </a:t>
            </a:r>
            <a:r>
              <a:rPr lang="ko-KR" altLang="en-US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Teddy Bear Family Series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C82F68EE-726F-48A4-9778-521492F8A74C}"/>
              </a:ext>
            </a:extLst>
          </p:cNvPr>
          <p:cNvSpPr/>
          <p:nvPr/>
        </p:nvSpPr>
        <p:spPr>
          <a:xfrm>
            <a:off x="2588654" y="708336"/>
            <a:ext cx="7358265" cy="2983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3BB2C640-4984-4F7B-8D86-B4B42964A7B0}"/>
              </a:ext>
            </a:extLst>
          </p:cNvPr>
          <p:cNvSpPr/>
          <p:nvPr/>
        </p:nvSpPr>
        <p:spPr>
          <a:xfrm>
            <a:off x="2352536" y="5125674"/>
            <a:ext cx="7763562" cy="1368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F7087D9C-052D-4003-8083-F8993B360109}"/>
              </a:ext>
            </a:extLst>
          </p:cNvPr>
          <p:cNvSpPr/>
          <p:nvPr/>
        </p:nvSpPr>
        <p:spPr>
          <a:xfrm>
            <a:off x="3068609" y="5687999"/>
            <a:ext cx="6398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200" dirty="0">
                <a:latin typeface="+mn-ea"/>
              </a:rPr>
              <a:t>일본 정품 </a:t>
            </a:r>
            <a:r>
              <a:rPr lang="ko-KR" altLang="en-US" sz="1200" dirty="0" err="1">
                <a:latin typeface="+mn-ea"/>
              </a:rPr>
              <a:t>테디베어로</a:t>
            </a:r>
            <a:r>
              <a:rPr lang="ko-KR" altLang="en-US" sz="1200" dirty="0">
                <a:latin typeface="+mn-ea"/>
              </a:rPr>
              <a:t> 등록된 </a:t>
            </a:r>
            <a:r>
              <a:rPr lang="en-US" altLang="ko-KR" sz="1200" dirty="0">
                <a:latin typeface="+mn-ea"/>
              </a:rPr>
              <a:t>[</a:t>
            </a:r>
            <a:r>
              <a:rPr lang="ko-KR" altLang="en-US" sz="1200" dirty="0" err="1">
                <a:latin typeface="+mn-ea"/>
              </a:rPr>
              <a:t>테디</a:t>
            </a:r>
            <a:r>
              <a:rPr lang="ko-KR" altLang="en-US" sz="1200" dirty="0">
                <a:latin typeface="+mn-ea"/>
              </a:rPr>
              <a:t> 가족</a:t>
            </a:r>
            <a:r>
              <a:rPr lang="en-US" altLang="ko-KR" sz="1200" dirty="0">
                <a:latin typeface="+mn-ea"/>
              </a:rPr>
              <a:t>]</a:t>
            </a:r>
            <a:r>
              <a:rPr lang="ko-KR" altLang="en-US" sz="1200" dirty="0">
                <a:latin typeface="+mn-ea"/>
              </a:rPr>
              <a:t>은 </a:t>
            </a:r>
            <a:r>
              <a:rPr lang="en-US" altLang="ko-KR" sz="1200" dirty="0">
                <a:latin typeface="+mn-ea"/>
              </a:rPr>
              <a:t>7</a:t>
            </a:r>
            <a:r>
              <a:rPr lang="ko-KR" altLang="en-US" sz="1200" dirty="0">
                <a:latin typeface="+mn-ea"/>
              </a:rPr>
              <a:t>가지 사이즈로 제작되어 </a:t>
            </a:r>
            <a:r>
              <a:rPr lang="en-US" altLang="ko-KR" sz="1200" dirty="0">
                <a:latin typeface="+mn-ea"/>
              </a:rPr>
              <a:t>1</a:t>
            </a:r>
            <a:r>
              <a:rPr lang="ko-KR" altLang="en-US" sz="1200" dirty="0" err="1">
                <a:latin typeface="+mn-ea"/>
              </a:rPr>
              <a:t>천만원짜리</a:t>
            </a:r>
            <a:r>
              <a:rPr lang="ko-KR" altLang="en-US" sz="1200" dirty="0">
                <a:latin typeface="+mn-ea"/>
              </a:rPr>
              <a:t> </a:t>
            </a:r>
            <a:endParaRPr lang="en-US" altLang="ko-KR" sz="1200" dirty="0">
              <a:latin typeface="+mn-ea"/>
            </a:endParaRPr>
          </a:p>
          <a:p>
            <a:pPr algn="ctr"/>
            <a:r>
              <a:rPr lang="ko-KR" altLang="en-US" sz="1200" dirty="0">
                <a:latin typeface="+mn-ea"/>
              </a:rPr>
              <a:t>세트가 완성 되었으며 총 </a:t>
            </a:r>
            <a:r>
              <a:rPr lang="en-US" altLang="ko-KR" sz="1200" dirty="0">
                <a:latin typeface="+mn-ea"/>
              </a:rPr>
              <a:t>12</a:t>
            </a:r>
            <a:r>
              <a:rPr lang="ko-KR" altLang="en-US" sz="1200" dirty="0">
                <a:latin typeface="+mn-ea"/>
              </a:rPr>
              <a:t>세트가 제작되어 </a:t>
            </a:r>
            <a:r>
              <a:rPr lang="ko-KR" altLang="en-US" sz="1200" dirty="0" err="1">
                <a:latin typeface="+mn-ea"/>
              </a:rPr>
              <a:t>여러나라</a:t>
            </a:r>
            <a:r>
              <a:rPr lang="ko-KR" altLang="en-US" sz="1200" dirty="0">
                <a:latin typeface="+mn-ea"/>
              </a:rPr>
              <a:t> 바이어들과 함께 공유하고있습니다</a:t>
            </a:r>
            <a:r>
              <a:rPr lang="en-US" altLang="ko-KR" sz="1200" dirty="0">
                <a:latin typeface="+mn-ea"/>
              </a:rPr>
              <a:t>.</a:t>
            </a:r>
            <a:endParaRPr lang="ko-KR" altLang="en-US" sz="1200" dirty="0">
              <a:latin typeface="+mn-ea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xmlns="" id="{AC003D8D-E3D0-403B-A07A-609C85C49270}"/>
              </a:ext>
            </a:extLst>
          </p:cNvPr>
          <p:cNvSpPr/>
          <p:nvPr/>
        </p:nvSpPr>
        <p:spPr>
          <a:xfrm>
            <a:off x="9310259" y="6340981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[</a:t>
            </a:r>
            <a:r>
              <a:rPr lang="en-US" altLang="ko-KR" dirty="0" err="1" smtClean="0">
                <a:latin typeface="HY견고딕" pitchFamily="18" charset="-127"/>
                <a:ea typeface="HY견고딕" pitchFamily="18" charset="-127"/>
              </a:rPr>
              <a:t>millim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] </a:t>
            </a:r>
            <a:r>
              <a:rPr lang="en-US" altLang="ko-KR" sz="1200" dirty="0" smtClean="0">
                <a:solidFill>
                  <a:srgbClr val="33CCCC"/>
                </a:solidFill>
                <a:latin typeface="HY견고딕" panose="02030600000101010101" pitchFamily="18" charset="-127"/>
                <a:ea typeface="Adobe 명조 Std M" panose="02020600000000000000" pitchFamily="18" charset="-127"/>
              </a:rPr>
              <a:t>by [JANUS]</a:t>
            </a:r>
            <a:endParaRPr lang="ko-KR" altLang="en-US" sz="1200" dirty="0">
              <a:solidFill>
                <a:srgbClr val="33CCCC"/>
              </a:solidFill>
              <a:latin typeface="HY견고딕" panose="02030600000101010101" pitchFamily="18" charset="-127"/>
              <a:ea typeface="Adobe 명조 Std 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899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9574" y="1273864"/>
            <a:ext cx="1055959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sz="900" dirty="0">
              <a:ea typeface="Adobe 명조 Std M"/>
            </a:endParaRPr>
          </a:p>
          <a:p>
            <a:r>
              <a:rPr lang="en-US" altLang="ko-KR" dirty="0">
                <a:ea typeface="Adobe 명조 Std M"/>
              </a:rPr>
              <a:t>[</a:t>
            </a:r>
            <a:r>
              <a:rPr lang="ko-KR" altLang="en-US" dirty="0">
                <a:ea typeface="Adobe 명조 Std M"/>
              </a:rPr>
              <a:t>차별성</a:t>
            </a:r>
            <a:r>
              <a:rPr lang="en-US" altLang="ko-KR" dirty="0">
                <a:ea typeface="Adobe 명조 Std M"/>
              </a:rPr>
              <a:t>]</a:t>
            </a:r>
          </a:p>
          <a:p>
            <a:endParaRPr lang="en-US" altLang="ko-KR" dirty="0">
              <a:ea typeface="Adobe 명조 Std M"/>
            </a:endParaRPr>
          </a:p>
          <a:p>
            <a:r>
              <a:rPr lang="ko-KR" altLang="en-US" sz="1200" dirty="0">
                <a:ea typeface="Adobe 명조 Std M"/>
              </a:rPr>
              <a:t>기존 유통업체는 매입과 판매를 반복하지만</a:t>
            </a:r>
            <a:r>
              <a:rPr lang="en-US" altLang="ko-KR" sz="1200" dirty="0">
                <a:ea typeface="Adobe 명조 Std M"/>
              </a:rPr>
              <a:t>,</a:t>
            </a:r>
            <a:r>
              <a:rPr lang="ko-KR" altLang="en-US" sz="1200" dirty="0">
                <a:ea typeface="Adobe 명조 Std M"/>
              </a:rPr>
              <a:t> </a:t>
            </a:r>
            <a:r>
              <a:rPr lang="en-US" altLang="ko-KR" sz="1200" dirty="0">
                <a:ea typeface="Adobe 명조 Std M"/>
              </a:rPr>
              <a:t>[</a:t>
            </a:r>
            <a:r>
              <a:rPr lang="ko-KR" altLang="en-US" sz="1200" dirty="0" err="1">
                <a:ea typeface="Adobe 명조 Std M"/>
              </a:rPr>
              <a:t>크리스탈아이비</a:t>
            </a:r>
            <a:r>
              <a:rPr lang="en-US" altLang="ko-KR" sz="1200" dirty="0">
                <a:ea typeface="Adobe 명조 Std M"/>
              </a:rPr>
              <a:t>]</a:t>
            </a:r>
            <a:r>
              <a:rPr lang="ko-KR" altLang="en-US" sz="1200" dirty="0">
                <a:ea typeface="Adobe 명조 Std M"/>
              </a:rPr>
              <a:t>는 </a:t>
            </a:r>
            <a:r>
              <a:rPr lang="en-US" altLang="ko-KR" sz="1200" dirty="0">
                <a:ea typeface="Adobe 명조 Std M"/>
              </a:rPr>
              <a:t>3</a:t>
            </a:r>
            <a:r>
              <a:rPr lang="ko-KR" altLang="en-US" sz="1200" dirty="0">
                <a:ea typeface="Adobe 명조 Std M"/>
              </a:rPr>
              <a:t>천가지 디자인을 보유</a:t>
            </a:r>
            <a:r>
              <a:rPr lang="en-US" altLang="ko-KR" sz="1200" dirty="0">
                <a:ea typeface="Adobe 명조 Std M"/>
              </a:rPr>
              <a:t>,</a:t>
            </a:r>
            <a:r>
              <a:rPr lang="ko-KR" altLang="en-US" sz="1200" dirty="0">
                <a:ea typeface="Adobe 명조 Std M"/>
              </a:rPr>
              <a:t> </a:t>
            </a:r>
            <a:endParaRPr lang="en-US" altLang="ko-KR" sz="1200" dirty="0">
              <a:ea typeface="Adobe 명조 Std M"/>
            </a:endParaRPr>
          </a:p>
          <a:p>
            <a:r>
              <a:rPr lang="ko-KR" altLang="en-US" sz="1200" dirty="0">
                <a:ea typeface="Adobe 명조 Std M"/>
              </a:rPr>
              <a:t>제조에서 곧장  빠른 공급과 좋은 가격 조건을 갖고있습니다</a:t>
            </a:r>
            <a:r>
              <a:rPr lang="en-US" altLang="ko-KR" sz="1200" dirty="0">
                <a:ea typeface="Adobe 명조 Std M"/>
              </a:rPr>
              <a:t>.</a:t>
            </a:r>
          </a:p>
          <a:p>
            <a:endParaRPr lang="en-US" altLang="ko-KR" sz="900" dirty="0">
              <a:ea typeface="Adobe 명조 Std M"/>
            </a:endParaRPr>
          </a:p>
          <a:p>
            <a:endParaRPr lang="ko-KR" altLang="en-US" sz="900" dirty="0">
              <a:ea typeface="Adobe 명조 Std M"/>
            </a:endParaRPr>
          </a:p>
          <a:p>
            <a:r>
              <a:rPr lang="en-US" altLang="ko-KR" dirty="0">
                <a:ea typeface="Adobe 명조 Std M"/>
              </a:rPr>
              <a:t>[</a:t>
            </a:r>
            <a:r>
              <a:rPr lang="ko-KR" altLang="en-US" dirty="0">
                <a:ea typeface="Adobe 명조 Std M"/>
              </a:rPr>
              <a:t>제   품</a:t>
            </a:r>
            <a:r>
              <a:rPr lang="en-US" altLang="ko-KR" dirty="0">
                <a:ea typeface="Adobe 명조 Std M"/>
              </a:rPr>
              <a:t>]</a:t>
            </a:r>
          </a:p>
          <a:p>
            <a:endParaRPr lang="en-US" altLang="ko-KR" sz="1200" dirty="0">
              <a:ea typeface="Adobe 명조 Std M"/>
            </a:endParaRPr>
          </a:p>
          <a:p>
            <a:r>
              <a:rPr lang="ko-KR" altLang="en-US" sz="1200" dirty="0">
                <a:ea typeface="Adobe 명조 Std M"/>
              </a:rPr>
              <a:t>해외에서 </a:t>
            </a:r>
            <a:r>
              <a:rPr lang="en-US" altLang="ko-KR" sz="1200" dirty="0">
                <a:ea typeface="Adobe 명조 Std M"/>
              </a:rPr>
              <a:t>18</a:t>
            </a:r>
            <a:r>
              <a:rPr lang="ko-KR" altLang="en-US" sz="1200" dirty="0">
                <a:ea typeface="Adobe 명조 Std M"/>
              </a:rPr>
              <a:t>년간 누적된 기술과 노하우로 검증된 확실한 디자인</a:t>
            </a:r>
            <a:r>
              <a:rPr lang="en-US" altLang="ko-KR" sz="1200" dirty="0">
                <a:ea typeface="Adobe 명조 Std M"/>
              </a:rPr>
              <a:t>.</a:t>
            </a:r>
            <a:r>
              <a:rPr lang="ko-KR" altLang="en-US" sz="1200" dirty="0">
                <a:ea typeface="Adobe 명조 Std M"/>
              </a:rPr>
              <a:t>  </a:t>
            </a:r>
            <a:endParaRPr lang="en-US" altLang="ko-KR" sz="1200" dirty="0">
              <a:ea typeface="Adobe 명조 Std M"/>
            </a:endParaRPr>
          </a:p>
          <a:p>
            <a:r>
              <a:rPr lang="ko-KR" altLang="en-US" sz="1200" dirty="0">
                <a:ea typeface="Adobe 명조 Std M"/>
              </a:rPr>
              <a:t>판매되는 제품들은 한국에서 아직 미 공개된 제품 다수 보유</a:t>
            </a:r>
            <a:r>
              <a:rPr lang="en-US" altLang="ko-KR" sz="1200" dirty="0">
                <a:ea typeface="Adobe 명조 Std M"/>
              </a:rPr>
              <a:t>. </a:t>
            </a:r>
          </a:p>
          <a:p>
            <a:endParaRPr lang="en-US" altLang="ko-KR" sz="900" dirty="0">
              <a:ea typeface="Adobe 명조 Std M"/>
            </a:endParaRPr>
          </a:p>
          <a:p>
            <a:endParaRPr lang="ko-KR" altLang="en-US" sz="900" dirty="0">
              <a:ea typeface="Adobe 명조 Std M"/>
            </a:endParaRPr>
          </a:p>
          <a:p>
            <a:r>
              <a:rPr lang="en-US" altLang="ko-KR" dirty="0">
                <a:ea typeface="Adobe 명조 Std M"/>
              </a:rPr>
              <a:t>[</a:t>
            </a:r>
            <a:r>
              <a:rPr lang="ko-KR" altLang="en-US" dirty="0">
                <a:ea typeface="Adobe 명조 Std M"/>
              </a:rPr>
              <a:t>연구소</a:t>
            </a:r>
            <a:r>
              <a:rPr lang="en-US" altLang="ko-KR" dirty="0">
                <a:ea typeface="Adobe 명조 Std M"/>
              </a:rPr>
              <a:t>]</a:t>
            </a:r>
          </a:p>
          <a:p>
            <a:endParaRPr lang="en-US" altLang="ko-KR" sz="1200" dirty="0">
              <a:ea typeface="Adobe 명조 Std M"/>
            </a:endParaRPr>
          </a:p>
          <a:p>
            <a:r>
              <a:rPr lang="ko-KR" altLang="en-US" sz="1200" dirty="0">
                <a:ea typeface="Adobe 명조 Std M"/>
              </a:rPr>
              <a:t>세계적인 패션의 흐름을 파악</a:t>
            </a:r>
            <a:r>
              <a:rPr lang="en-US" altLang="ko-KR" sz="1200" dirty="0">
                <a:ea typeface="Adobe 명조 Std M"/>
              </a:rPr>
              <a:t>.</a:t>
            </a:r>
            <a:r>
              <a:rPr lang="ko-KR" altLang="en-US" sz="1200" dirty="0">
                <a:ea typeface="Adobe 명조 Std M"/>
              </a:rPr>
              <a:t>  반 걸음 빠른 새 디자인</a:t>
            </a:r>
            <a:r>
              <a:rPr lang="en-US" altLang="ko-KR" sz="1200" dirty="0">
                <a:ea typeface="Adobe 명조 Std M"/>
              </a:rPr>
              <a:t>,</a:t>
            </a:r>
            <a:r>
              <a:rPr lang="ko-KR" altLang="en-US" sz="1200" dirty="0">
                <a:ea typeface="Adobe 명조 Std M"/>
              </a:rPr>
              <a:t> 신 재료</a:t>
            </a:r>
            <a:r>
              <a:rPr lang="en-US" altLang="ko-KR" sz="1200" dirty="0">
                <a:ea typeface="Adobe 명조 Std M"/>
              </a:rPr>
              <a:t>,</a:t>
            </a:r>
            <a:r>
              <a:rPr lang="ko-KR" altLang="en-US" sz="1200" dirty="0">
                <a:ea typeface="Adobe 명조 Std M"/>
              </a:rPr>
              <a:t> 새로운 조립 방식 추구</a:t>
            </a:r>
            <a:r>
              <a:rPr lang="en-US" altLang="ko-KR" sz="1200" dirty="0">
                <a:ea typeface="Adobe 명조 Std M"/>
              </a:rPr>
              <a:t>.</a:t>
            </a:r>
            <a:endParaRPr lang="en-US" altLang="ko-KR" sz="900" dirty="0">
              <a:ea typeface="Adobe 명조 Std M"/>
            </a:endParaRPr>
          </a:p>
          <a:p>
            <a:endParaRPr lang="ko-KR" altLang="en-US" sz="900" dirty="0">
              <a:ea typeface="Adobe 명조 Std M"/>
            </a:endParaRPr>
          </a:p>
          <a:p>
            <a:endParaRPr lang="en-US" altLang="ko-KR" dirty="0">
              <a:ea typeface="Adobe 명조 Std M"/>
            </a:endParaRPr>
          </a:p>
          <a:p>
            <a:r>
              <a:rPr lang="en-US" altLang="ko-KR" dirty="0">
                <a:ea typeface="Adobe 명조 Std M"/>
              </a:rPr>
              <a:t>[ A / S ]</a:t>
            </a:r>
          </a:p>
          <a:p>
            <a:endParaRPr lang="en-US" altLang="ko-KR" sz="1200" dirty="0">
              <a:ea typeface="Adobe 명조 Std M"/>
            </a:endParaRPr>
          </a:p>
          <a:p>
            <a:r>
              <a:rPr lang="en-US" altLang="ko-KR" sz="1200" dirty="0">
                <a:ea typeface="Adobe 명조 Std M"/>
              </a:rPr>
              <a:t>2003</a:t>
            </a:r>
            <a:r>
              <a:rPr lang="ko-KR" altLang="en-US" sz="1200" dirty="0">
                <a:ea typeface="Adobe 명조 Std M"/>
              </a:rPr>
              <a:t>년 </a:t>
            </a:r>
            <a:r>
              <a:rPr lang="en-US" altLang="ko-KR" sz="1200" dirty="0">
                <a:ea typeface="Adobe 명조 Std M"/>
              </a:rPr>
              <a:t>5</a:t>
            </a:r>
            <a:r>
              <a:rPr lang="ko-KR" altLang="en-US" sz="1200" dirty="0">
                <a:ea typeface="Adobe 명조 Std M"/>
              </a:rPr>
              <a:t>월 서울 가산동 </a:t>
            </a:r>
            <a:r>
              <a:rPr lang="ko-KR" altLang="en-US" sz="1200" dirty="0" err="1">
                <a:ea typeface="Adobe 명조 Std M"/>
              </a:rPr>
              <a:t>벤쳐센터에</a:t>
            </a:r>
            <a:r>
              <a:rPr lang="ko-KR" altLang="en-US" sz="1200" dirty="0">
                <a:ea typeface="Adobe 명조 Std M"/>
              </a:rPr>
              <a:t> 입점한 이래</a:t>
            </a:r>
            <a:r>
              <a:rPr lang="en-US" altLang="ko-KR" sz="1200" dirty="0">
                <a:ea typeface="Adobe 명조 Std M"/>
              </a:rPr>
              <a:t>,</a:t>
            </a:r>
            <a:r>
              <a:rPr lang="ko-KR" altLang="en-US" sz="1200" dirty="0">
                <a:ea typeface="Adobe 명조 Std M"/>
              </a:rPr>
              <a:t> </a:t>
            </a:r>
            <a:r>
              <a:rPr lang="en-US" altLang="ko-KR" sz="1200" dirty="0">
                <a:ea typeface="Adobe 명조 Std M"/>
              </a:rPr>
              <a:t>18</a:t>
            </a:r>
            <a:r>
              <a:rPr lang="ko-KR" altLang="en-US" sz="1200" dirty="0">
                <a:ea typeface="Adobe 명조 Std M"/>
              </a:rPr>
              <a:t>년간 전세계 바이어들로부터 </a:t>
            </a:r>
            <a:r>
              <a:rPr lang="en-US" altLang="ko-KR" sz="1200" dirty="0">
                <a:ea typeface="Adobe 명조 Std M"/>
              </a:rPr>
              <a:t>A/S</a:t>
            </a:r>
            <a:r>
              <a:rPr lang="ko-KR" altLang="en-US" sz="1200" dirty="0">
                <a:ea typeface="Adobe 명조 Std M"/>
              </a:rPr>
              <a:t>처리센터 운영시작</a:t>
            </a:r>
            <a:r>
              <a:rPr lang="en-US" altLang="ko-KR" sz="1200" dirty="0">
                <a:ea typeface="Adobe 명조 Std M"/>
              </a:rPr>
              <a:t>. </a:t>
            </a:r>
          </a:p>
          <a:p>
            <a:r>
              <a:rPr lang="ko-KR" altLang="en-US" sz="1200" dirty="0">
                <a:ea typeface="Adobe 명조 Std M"/>
              </a:rPr>
              <a:t>모든 상품에 대하여 </a:t>
            </a:r>
            <a:r>
              <a:rPr lang="en-US" altLang="ko-KR" sz="1200" dirty="0">
                <a:ea typeface="Adobe 명조 Std M"/>
              </a:rPr>
              <a:t> [</a:t>
            </a:r>
            <a:r>
              <a:rPr lang="ko-KR" altLang="en-US" sz="1200" dirty="0">
                <a:ea typeface="Adobe 명조 Std M"/>
              </a:rPr>
              <a:t>품질 보증서</a:t>
            </a:r>
            <a:r>
              <a:rPr lang="en-US" altLang="ko-KR" sz="1200" dirty="0">
                <a:ea typeface="Adobe 명조 Std M"/>
              </a:rPr>
              <a:t>]</a:t>
            </a:r>
            <a:r>
              <a:rPr lang="ko-KR" altLang="en-US" sz="1200" dirty="0">
                <a:ea typeface="Adobe 명조 Std M"/>
              </a:rPr>
              <a:t> 발부로</a:t>
            </a:r>
            <a:r>
              <a:rPr lang="en-US" altLang="ko-KR" sz="1200" dirty="0">
                <a:ea typeface="Adobe 명조 Std M"/>
              </a:rPr>
              <a:t> </a:t>
            </a:r>
            <a:r>
              <a:rPr lang="ko-KR" altLang="en-US" sz="1200" dirty="0">
                <a:ea typeface="Adobe 명조 Std M"/>
              </a:rPr>
              <a:t>기간 내에 반품</a:t>
            </a:r>
            <a:r>
              <a:rPr lang="en-US" altLang="ko-KR" sz="1200" dirty="0">
                <a:ea typeface="Adobe 명조 Std M"/>
              </a:rPr>
              <a:t>, </a:t>
            </a:r>
            <a:r>
              <a:rPr lang="ko-KR" altLang="en-US" sz="1200" dirty="0">
                <a:ea typeface="Adobe 명조 Std M"/>
              </a:rPr>
              <a:t>수리</a:t>
            </a:r>
            <a:r>
              <a:rPr lang="en-US" altLang="ko-KR" sz="1200" dirty="0">
                <a:ea typeface="Adobe 명조 Std M"/>
              </a:rPr>
              <a:t>, </a:t>
            </a:r>
            <a:r>
              <a:rPr lang="ko-KR" altLang="en-US" sz="1200" dirty="0">
                <a:ea typeface="Adobe 명조 Std M"/>
              </a:rPr>
              <a:t>교환</a:t>
            </a:r>
            <a:r>
              <a:rPr lang="en-US" altLang="ko-KR" sz="1200" dirty="0">
                <a:ea typeface="Adobe 명조 Std M"/>
              </a:rPr>
              <a:t>, </a:t>
            </a:r>
            <a:r>
              <a:rPr lang="ko-KR" altLang="en-US" sz="1200" dirty="0">
                <a:ea typeface="Adobe 명조 Std M"/>
              </a:rPr>
              <a:t>환불에 대한 시스템 운영</a:t>
            </a:r>
            <a:r>
              <a:rPr lang="en-US" altLang="ko-KR" sz="1200" dirty="0">
                <a:ea typeface="Adobe 명조 Std M"/>
              </a:rPr>
              <a:t>.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88903" y="528031"/>
            <a:ext cx="51868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[MILLIM] </a:t>
            </a:r>
            <a:r>
              <a:rPr lang="en-US" altLang="ko-KR" sz="2000" dirty="0">
                <a:solidFill>
                  <a:srgbClr val="33CCCC"/>
                </a:solidFill>
                <a:latin typeface="+mn-ea"/>
              </a:rPr>
              <a:t>by [JANUS]</a:t>
            </a:r>
            <a:endParaRPr lang="ko-KR" altLang="en-US" sz="2000" dirty="0">
              <a:solidFill>
                <a:srgbClr val="33CCCC"/>
              </a:solidFill>
              <a:latin typeface="+mn-ea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AC003D8D-E3D0-403B-A07A-609C85C49270}"/>
              </a:ext>
            </a:extLst>
          </p:cNvPr>
          <p:cNvSpPr/>
          <p:nvPr/>
        </p:nvSpPr>
        <p:spPr>
          <a:xfrm>
            <a:off x="9310259" y="6340981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[</a:t>
            </a:r>
            <a:r>
              <a:rPr lang="en-US" altLang="ko-KR" dirty="0" err="1" smtClean="0">
                <a:latin typeface="HY견고딕" pitchFamily="18" charset="-127"/>
                <a:ea typeface="HY견고딕" pitchFamily="18" charset="-127"/>
              </a:rPr>
              <a:t>millim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] </a:t>
            </a:r>
            <a:r>
              <a:rPr lang="en-US" altLang="ko-KR" sz="1200" dirty="0" smtClean="0">
                <a:solidFill>
                  <a:srgbClr val="33CCCC"/>
                </a:solidFill>
                <a:latin typeface="HY견고딕" panose="02030600000101010101" pitchFamily="18" charset="-127"/>
                <a:ea typeface="Adobe 명조 Std M" panose="02020600000000000000" pitchFamily="18" charset="-127"/>
              </a:rPr>
              <a:t>by [JANUS]</a:t>
            </a:r>
            <a:endParaRPr lang="ko-KR" altLang="en-US" sz="1200" dirty="0">
              <a:solidFill>
                <a:srgbClr val="33CCCC"/>
              </a:solidFill>
              <a:latin typeface="HY견고딕" panose="02030600000101010101" pitchFamily="18" charset="-127"/>
              <a:ea typeface="Adobe 명조 Std 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1767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09591" y="663125"/>
            <a:ext cx="5408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바탕" pitchFamily="18" charset="-127"/>
                <a:ea typeface="바탕" pitchFamily="18" charset="-127"/>
              </a:rPr>
              <a:t>판매 행사 제안서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6533231"/>
              </p:ext>
            </p:extLst>
          </p:nvPr>
        </p:nvGraphicFramePr>
        <p:xfrm>
          <a:off x="1425840" y="1410344"/>
          <a:ext cx="9253869" cy="4506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0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808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826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1704">
                <a:tc rowSpan="8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dobe 명조 Std M" panose="02020600000000000000" pitchFamily="18" charset="-127"/>
                        <a:ea typeface="Adobe 명조 Std M" panose="02020600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dobe 명조 Std M" panose="02020600000000000000" pitchFamily="18" charset="-127"/>
                        <a:ea typeface="Adobe 명조 Std M" panose="02020600000000000000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dobe 명조 Std M" panose="02020600000000000000" pitchFamily="18" charset="-127"/>
                        <a:ea typeface="Adobe 명조 Std M" panose="02020600000000000000" pitchFamily="18" charset="-127"/>
                      </a:endParaRPr>
                    </a:p>
                    <a:p>
                      <a:pPr algn="ctr"/>
                      <a:r>
                        <a:rPr lang="en-US" altLang="ko-KR" sz="3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dobe 명조 Std M" panose="02020600000000000000" pitchFamily="18" charset="-127"/>
                          <a:ea typeface="Adobe 명조 Std M" panose="02020600000000000000" pitchFamily="18" charset="-127"/>
                        </a:rPr>
                        <a:t>[MILLIM] </a:t>
                      </a:r>
                      <a:endParaRPr lang="en-US" altLang="ko-KR" sz="3600" dirty="0">
                        <a:solidFill>
                          <a:schemeClr val="bg2">
                            <a:lumMod val="50000"/>
                          </a:schemeClr>
                        </a:solidFill>
                        <a:latin typeface="Adobe 명조 Std M" panose="02020600000000000000" pitchFamily="18" charset="-127"/>
                        <a:ea typeface="Adobe 명조 Std M" panose="02020600000000000000" pitchFamily="18" charset="-127"/>
                      </a:endParaRPr>
                    </a:p>
                    <a:p>
                      <a:pPr algn="ctr"/>
                      <a:r>
                        <a:rPr lang="en-US" altLang="ko-KR" sz="1800" dirty="0">
                          <a:solidFill>
                            <a:srgbClr val="33CCCC"/>
                          </a:solidFill>
                          <a:latin typeface="Adobe 명조 Std M" panose="02020600000000000000" pitchFamily="18" charset="-127"/>
                          <a:ea typeface="Adobe 명조 Std M" panose="02020600000000000000" pitchFamily="18" charset="-127"/>
                        </a:rPr>
                        <a:t>by [JANUS]</a:t>
                      </a:r>
                      <a:endParaRPr lang="ko-KR" altLang="en-US" sz="1800" dirty="0">
                        <a:solidFill>
                          <a:srgbClr val="33CCCC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견명조" pitchFamily="18" charset="-127"/>
                        </a:rPr>
                        <a:t>판매</a:t>
                      </a:r>
                      <a:r>
                        <a:rPr lang="ko-KR" altLang="en-US" sz="1200" b="0" baseline="0" dirty="0">
                          <a:solidFill>
                            <a:schemeClr val="tx1"/>
                          </a:solidFill>
                          <a:latin typeface="+mn-ea"/>
                          <a:ea typeface="견명조" pitchFamily="18" charset="-127"/>
                        </a:rPr>
                        <a:t> </a:t>
                      </a:r>
                      <a:r>
                        <a:rPr lang="ko-KR" altLang="en-US" sz="1200" b="0" baseline="0" dirty="0" err="1">
                          <a:solidFill>
                            <a:schemeClr val="tx1"/>
                          </a:solidFill>
                          <a:latin typeface="+mn-ea"/>
                          <a:ea typeface="견명조" pitchFamily="18" charset="-127"/>
                        </a:rPr>
                        <a:t>브랜드명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+mn-ea"/>
                        <a:ea typeface="견명조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Adobe 명조 Std M" panose="02020600000000000000" pitchFamily="18" charset="-127"/>
                          <a:ea typeface="견명조" pitchFamily="18" charset="-127"/>
                        </a:rPr>
                        <a:t> 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Adobe 명조 Std M" panose="02020600000000000000" pitchFamily="18" charset="-127"/>
                          <a:ea typeface="견명조" pitchFamily="18" charset="-127"/>
                        </a:rPr>
                        <a:t>[MILLIM]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Adobe 명조 Std M" panose="02020600000000000000" pitchFamily="18" charset="-127"/>
                          <a:ea typeface="견명조" pitchFamily="18" charset="-127"/>
                        </a:rPr>
                        <a:t>by [JANUS] 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견명조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779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견명조" pitchFamily="18" charset="-127"/>
                        </a:rPr>
                        <a:t>제조 브랜드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Adobe 명조 Std M" panose="02020600000000000000" pitchFamily="18" charset="-127"/>
                          <a:ea typeface="견명조" pitchFamily="18" charset="-127"/>
                        </a:rPr>
                        <a:t>[MILLIM]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가 만드는 커스텀 쥬얼리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779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견명조" pitchFamily="18" charset="-127"/>
                        </a:rPr>
                        <a:t>품목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브로치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,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반지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,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목걸이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,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귀걸이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,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팔찌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,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헤어핀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, 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열쇠고리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…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견명조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779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0" dirty="0" err="1">
                          <a:solidFill>
                            <a:schemeClr val="tx1"/>
                          </a:solidFill>
                          <a:latin typeface="+mn-ea"/>
                          <a:ea typeface="견명조" pitchFamily="18" charset="-127"/>
                        </a:rPr>
                        <a:t>컨셉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+mn-ea"/>
                        <a:ea typeface="견명조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고급 </a:t>
                      </a:r>
                      <a:r>
                        <a:rPr lang="ko-KR" alt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셋팅의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 </a:t>
                      </a:r>
                      <a:r>
                        <a:rPr lang="ko-KR" alt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커스텀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</a:t>
                      </a:r>
                      <a:r>
                        <a:rPr lang="ko-KR" alt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쥬</a:t>
                      </a:r>
                      <a:r>
                        <a:rPr lang="ko-KR" altLang="en-US" sz="1200" b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얼리</a:t>
                      </a:r>
                      <a:r>
                        <a:rPr lang="ko-KR" altLang="en-US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액세서리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견명조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779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견명조" pitchFamily="18" charset="-127"/>
                        </a:rPr>
                        <a:t>소재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BROSS(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신주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), TIN(</a:t>
                      </a:r>
                      <a:r>
                        <a:rPr lang="ko-KR" altLang="en-US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무납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주석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)</a:t>
                      </a:r>
                      <a:r>
                        <a:rPr lang="en-US" altLang="ko-KR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, </a:t>
                      </a:r>
                      <a:r>
                        <a:rPr lang="en-US" altLang="ko-KR" sz="1200" b="0" kern="1200" dirty="0">
                          <a:solidFill>
                            <a:schemeClr val="dk1"/>
                          </a:solidFill>
                          <a:latin typeface="+mj-ea"/>
                          <a:ea typeface="견명조" pitchFamily="18" charset="-127"/>
                          <a:cs typeface="+mn-cs"/>
                        </a:rPr>
                        <a:t>Swarovski Elements 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견명조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779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견명조" pitchFamily="18" charset="-127"/>
                        </a:rPr>
                        <a:t>제품가격대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3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만원 대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,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9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만원 대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,  20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만원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~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 </a:t>
                      </a: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99</a:t>
                      </a: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만원 등 다양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779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견명조" pitchFamily="18" charset="-127"/>
                        </a:rPr>
                        <a:t>생산국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견명조" pitchFamily="18" charset="-127"/>
                        </a:rPr>
                        <a:t>한국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779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견명조" pitchFamily="18" charset="-127"/>
                        </a:rPr>
                        <a:t>요청회사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견명조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AC003D8D-E3D0-403B-A07A-609C85C49270}"/>
              </a:ext>
            </a:extLst>
          </p:cNvPr>
          <p:cNvSpPr/>
          <p:nvPr/>
        </p:nvSpPr>
        <p:spPr>
          <a:xfrm>
            <a:off x="9310259" y="6340981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[</a:t>
            </a:r>
            <a:r>
              <a:rPr lang="en-US" altLang="ko-KR" dirty="0" err="1" smtClean="0">
                <a:latin typeface="HY견고딕" pitchFamily="18" charset="-127"/>
                <a:ea typeface="HY견고딕" pitchFamily="18" charset="-127"/>
              </a:rPr>
              <a:t>millim</a:t>
            </a:r>
            <a:r>
              <a:rPr lang="en-US" altLang="ko-KR" dirty="0" smtClean="0">
                <a:solidFill>
                  <a:schemeClr val="bg2">
                    <a:lumMod val="50000"/>
                  </a:schemeClr>
                </a:solidFill>
                <a:ea typeface="Adobe 명조 Std M" panose="02020600000000000000" pitchFamily="18" charset="-127"/>
              </a:rPr>
              <a:t>] </a:t>
            </a:r>
            <a:r>
              <a:rPr lang="en-US" altLang="ko-KR" sz="1200" dirty="0" smtClean="0">
                <a:solidFill>
                  <a:srgbClr val="33CCCC"/>
                </a:solidFill>
                <a:latin typeface="HY견고딕" panose="02030600000101010101" pitchFamily="18" charset="-127"/>
                <a:ea typeface="Adobe 명조 Std M" panose="02020600000000000000" pitchFamily="18" charset="-127"/>
              </a:rPr>
              <a:t>by [JANUS]</a:t>
            </a:r>
            <a:endParaRPr lang="ko-KR" altLang="en-US" sz="1200" dirty="0">
              <a:solidFill>
                <a:srgbClr val="33CCCC"/>
              </a:solidFill>
              <a:latin typeface="HY견고딕" panose="02030600000101010101" pitchFamily="18" charset="-127"/>
              <a:ea typeface="Adobe 명조 Std M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241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4193</TotalTime>
  <Words>596</Words>
  <Application>Microsoft Office PowerPoint</Application>
  <PresentationFormat>사용자 지정</PresentationFormat>
  <Paragraphs>107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김헤윤</dc:creator>
  <cp:lastModifiedBy>home</cp:lastModifiedBy>
  <cp:revision>408</cp:revision>
  <cp:lastPrinted>2014-08-06T09:20:48Z</cp:lastPrinted>
  <dcterms:created xsi:type="dcterms:W3CDTF">2014-06-16T10:20:19Z</dcterms:created>
  <dcterms:modified xsi:type="dcterms:W3CDTF">2021-11-01T03:36:46Z</dcterms:modified>
</cp:coreProperties>
</file>