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91" r:id="rId1"/>
    <p:sldMasterId id="2147483692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906000" cy="6858000" type="A4"/>
  <p:notesSz cx="6797675" cy="9926638"/>
  <p:defaultTextStyle>
    <a:defPPr>
      <a:defRPr lang="ko-KR"/>
    </a:defPPr>
    <a:lvl1pPr marL="0" algn="l" defTabSz="987552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/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8EC20E35-A176-4012-BC5E-935CFFF8708E}" styleName="보통 스타일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 horzBarState="maximized">
    <p:restoredLeft sz="10546"/>
    <p:restoredTop sz="98077"/>
  </p:normalViewPr>
  <p:slideViewPr>
    <p:cSldViewPr showGuides="1">
      <p:cViewPr varScale="1">
        <p:scale>
          <a:sx n="64" d="100"/>
          <a:sy n="64" d="100"/>
        </p:scale>
        <p:origin x="-1332" y="-102"/>
      </p:cViewPr>
      <p:guideLst>
        <p:guide orient="horz" pos="2339"/>
        <p:guide orient="horz" pos="1022"/>
        <p:guide pos="382"/>
        <p:guide pos="3150"/>
        <p:guide pos="4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552"/>
    </p:cViewPr>
  </p:sorterViewPr>
  <p:notesViewPr>
    <p:cSldViewPr showGuides="1">
      <p:cViewPr varScale="1">
        <p:scale>
          <a:sx n="55" d="100"/>
          <a:sy n="55" d="100"/>
        </p:scale>
        <p:origin x="-1878" y="-96"/>
      </p:cViewPr>
      <p:guideLst>
        <p:guide orient="horz" pos="3127"/>
        <p:guide pos="2140"/>
      </p:guideLst>
    </p:cSldViewPr>
  </p:notes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6.xml"  /><Relationship Id="rId11" Type="http://schemas.openxmlformats.org/officeDocument/2006/relationships/slide" Target="slides/slide7.xml"  /><Relationship Id="rId12" Type="http://schemas.openxmlformats.org/officeDocument/2006/relationships/slide" Target="slides/slide8.xml"  /><Relationship Id="rId13" Type="http://schemas.openxmlformats.org/officeDocument/2006/relationships/slide" Target="slides/slide9.xml"  /><Relationship Id="rId14" Type="http://schemas.openxmlformats.org/officeDocument/2006/relationships/slide" Target="slides/slide10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slideMaster" Target="slideMasters/slideMaster2.xml"  /><Relationship Id="rId3" Type="http://schemas.openxmlformats.org/officeDocument/2006/relationships/notesMaster" Target="notesMasters/notesMaster1.xml"  /><Relationship Id="rId4" Type="http://schemas.openxmlformats.org/officeDocument/2006/relationships/handoutMaster" Target="handoutMasters/handoutMaster1.xml"  /><Relationship Id="rId5" Type="http://schemas.openxmlformats.org/officeDocument/2006/relationships/slide" Target="slides/slide1.xml"  /><Relationship Id="rId6" Type="http://schemas.openxmlformats.org/officeDocument/2006/relationships/slide" Target="slides/slide2.xml"  /><Relationship Id="rId7" Type="http://schemas.openxmlformats.org/officeDocument/2006/relationships/slide" Target="slides/slide3.xml"  /><Relationship Id="rId8" Type="http://schemas.openxmlformats.org/officeDocument/2006/relationships/slide" Target="slides/slide4.xml"  /><Relationship Id="rId9" Type="http://schemas.openxmlformats.org/officeDocument/2006/relationships/slide" Target="slides/slide5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4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3" y="3"/>
            <a:ext cx="2946247" cy="496895"/>
          </a:xfrm>
          <a:prstGeom prst="rect">
            <a:avLst/>
          </a:prstGeom>
        </p:spPr>
        <p:txBody>
          <a:bodyPr vert="horz" lIns="92438" tIns="46219" rIns="92438" bIns="46219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826" y="3"/>
            <a:ext cx="2946246" cy="496895"/>
          </a:xfrm>
          <a:prstGeom prst="rect">
            <a:avLst/>
          </a:prstGeom>
        </p:spPr>
        <p:txBody>
          <a:bodyPr vert="horz" lIns="92438" tIns="46219" rIns="92438" bIns="46219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AA780FB-6C13-4FD5-9626-2568C8B00A57}" type="datetime1">
              <a:rPr lang="ko-KR" altLang="en-US"/>
              <a:pPr lvl="0">
                <a:defRPr lang="ko-KR" altLang="en-US"/>
              </a:pPr>
              <a:t>2021-05-31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28137"/>
            <a:ext cx="2946247" cy="496894"/>
          </a:xfrm>
          <a:prstGeom prst="rect">
            <a:avLst/>
          </a:prstGeom>
        </p:spPr>
        <p:txBody>
          <a:bodyPr vert="horz" lIns="92438" tIns="46219" rIns="92438" bIns="46219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826" y="9428137"/>
            <a:ext cx="2946246" cy="496894"/>
          </a:xfrm>
          <a:prstGeom prst="rect">
            <a:avLst/>
          </a:prstGeom>
        </p:spPr>
        <p:txBody>
          <a:bodyPr vert="horz" lIns="92438" tIns="46219" rIns="92438" bIns="46219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4CB5604-ED54-4218-A8BD-A6187A48342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274" tIns="45638" rIns="91274" bIns="45638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274" tIns="45638" rIns="91274" bIns="45638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A1FBE49-99B5-437A-913D-DEA815387FE7}" type="datetime1">
              <a:rPr lang="ko-KR" altLang="en-US"/>
              <a:pPr lvl="0">
                <a:defRPr lang="ko-KR" altLang="en-US"/>
              </a:pPr>
              <a:t>2021-05-31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12788" y="744538"/>
            <a:ext cx="537368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8" rIns="91274" bIns="45638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274" tIns="45638" rIns="91274" bIns="45638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28588"/>
            <a:ext cx="2945659" cy="496332"/>
          </a:xfrm>
          <a:prstGeom prst="rect">
            <a:avLst/>
          </a:prstGeom>
        </p:spPr>
        <p:txBody>
          <a:bodyPr vert="horz" lIns="91274" tIns="45638" rIns="91274" bIns="45638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6" y="9428588"/>
            <a:ext cx="2945659" cy="496332"/>
          </a:xfrm>
          <a:prstGeom prst="rect">
            <a:avLst/>
          </a:prstGeom>
        </p:spPr>
        <p:txBody>
          <a:bodyPr vert="horz" lIns="91274" tIns="45638" rIns="91274" bIns="45638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435EDC8-8FF9-4ABF-BE93-26B5118646D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87552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</p:spTree>
  </p:cSld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</p:cSld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</p:cSld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/>
          </a:p>
        </p:txBody>
      </p:sp>
    </p:spTree>
  </p:cSld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</p:cSld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435EDC8-8FF9-4ABF-BE93-26B5118646DE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101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2" y="3886201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569B7A12-EF88-4F08-B789-567F371B000C}" type="datetime1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06910" y="621508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BAAB6B9A-BD72-4FFE-8656-906B4A24C4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slideLayout" Target="../slideLayouts/slideLayout11.xml"  /><Relationship Id="rId11" Type="http://schemas.openxmlformats.org/officeDocument/2006/relationships/slideLayout" Target="../slideLayouts/slideLayout12.xml"  /><Relationship Id="rId12" Type="http://schemas.openxmlformats.org/officeDocument/2006/relationships/slideLayout" Target="../slideLayouts/slideLayout1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3.xml"  /><Relationship Id="rId3" Type="http://schemas.openxmlformats.org/officeDocument/2006/relationships/slideLayout" Target="../slideLayouts/slideLayout4.xml"  /><Relationship Id="rId4" Type="http://schemas.openxmlformats.org/officeDocument/2006/relationships/slideLayout" Target="../slideLayouts/slideLayout5.xml"  /><Relationship Id="rId5" Type="http://schemas.openxmlformats.org/officeDocument/2006/relationships/slideLayout" Target="../slideLayouts/slideLayout6.xml"  /><Relationship Id="rId6" Type="http://schemas.openxmlformats.org/officeDocument/2006/relationships/slideLayout" Target="../slideLayouts/slideLayout7.xml"  /><Relationship Id="rId7" Type="http://schemas.openxmlformats.org/officeDocument/2006/relationships/slideLayout" Target="../slideLayouts/slideLayout8.xml"  /><Relationship Id="rId8" Type="http://schemas.openxmlformats.org/officeDocument/2006/relationships/slideLayout" Target="../slideLayouts/slideLayout9.xml"  /><Relationship Id="rId9" Type="http://schemas.openxmlformats.org/officeDocument/2006/relationships/slideLayout" Target="../slideLayouts/slideLayout1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 userDrawn="1"/>
        </p:nvCxnSpPr>
        <p:spPr>
          <a:xfrm>
            <a:off x="319088" y="6589713"/>
            <a:ext cx="9585325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9442450" y="6597650"/>
            <a:ext cx="463550" cy="260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0" y="576263"/>
            <a:ext cx="387350" cy="6281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416913" y="180170"/>
            <a:ext cx="4348163" cy="32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charset="-127"/>
                <a:ea typeface="나눔고딕" charset="-127"/>
              </a:rPr>
              <a:t>Portfolio : FLAT</a:t>
            </a:r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Cambria Math" pitchFamily="18" charset="0"/>
              <a:ea typeface="HY백송B" pitchFamily="18" charset="-127"/>
            </a:endParaRPr>
          </a:p>
        </p:txBody>
      </p:sp>
      <p:sp>
        <p:nvSpPr>
          <p:cNvPr id="15" name="슬라이드 번호 개체 틀 6"/>
          <p:cNvSpPr txBox="1">
            <a:spLocks noGrp="1"/>
          </p:cNvSpPr>
          <p:nvPr userDrawn="1"/>
        </p:nvSpPr>
        <p:spPr>
          <a:xfrm>
            <a:off x="9364663" y="6597650"/>
            <a:ext cx="557212" cy="247650"/>
          </a:xfrm>
          <a:prstGeom prst="rect">
            <a:avLst/>
          </a:prstGeom>
          <a:noFill/>
        </p:spPr>
        <p:txBody>
          <a:bodyPr lIns="72000" tIns="36000" rIns="72000" bIns="36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8FA3D8-FBB8-47FB-AD27-3E5A1C769E4A}" type="slidenum">
              <a:rPr kumimoji="0" lang="ko-KR" altLang="en-US" sz="10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50" dirty="0">
              <a:solidFill>
                <a:schemeClr val="bg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0" y="574675"/>
            <a:ext cx="9906000" cy="1588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87552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32" indent="-370332" algn="l" defTabSz="987552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86" indent="-308610" algn="l" defTabSz="987552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875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E011-65FF-4701-BB20-AE6001A268D6}" type="datetimeFigureOut">
              <a:rPr lang="ko-KR" altLang="en-US" smtClean="0"/>
              <a:pPr/>
              <a:t>2018-02-10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F6C2-074F-4820-83C6-9FCC7E3E4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8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3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jpeg"  /><Relationship Id="rId6" Type="http://schemas.openxmlformats.org/officeDocument/2006/relationships/image" Target="../media/image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jpeg"  /><Relationship Id="rId4" Type="http://schemas.openxmlformats.org/officeDocument/2006/relationships/image" Target="../media/image7.jpeg"  /><Relationship Id="rId5" Type="http://schemas.openxmlformats.org/officeDocument/2006/relationships/image" Target="../media/image8.jpeg"  /><Relationship Id="rId6" Type="http://schemas.openxmlformats.org/officeDocument/2006/relationships/image" Target="../media/image9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0.jpeg"  /><Relationship Id="rId4" Type="http://schemas.openxmlformats.org/officeDocument/2006/relationships/image" Target="../media/image11.jpeg"  /><Relationship Id="rId5" Type="http://schemas.openxmlformats.org/officeDocument/2006/relationships/image" Target="../media/image1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3.jpeg"  /><Relationship Id="rId4" Type="http://schemas.openxmlformats.org/officeDocument/2006/relationships/image" Target="../media/image14.jpeg"  /><Relationship Id="rId5" Type="http://schemas.openxmlformats.org/officeDocument/2006/relationships/image" Target="../media/image1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6.jpeg"  /><Relationship Id="rId4" Type="http://schemas.openxmlformats.org/officeDocument/2006/relationships/image" Target="../media/image17.jpeg"  /><Relationship Id="rId5" Type="http://schemas.openxmlformats.org/officeDocument/2006/relationships/image" Target="../media/image1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9.jpeg"  /><Relationship Id="rId4" Type="http://schemas.openxmlformats.org/officeDocument/2006/relationships/image" Target="../media/image20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1.jpeg"  /><Relationship Id="rId4" Type="http://schemas.openxmlformats.org/officeDocument/2006/relationships/image" Target="../media/image22.jpeg"  /><Relationship Id="rId5" Type="http://schemas.openxmlformats.org/officeDocument/2006/relationships/image" Target="../media/image23.jpeg"  /><Relationship Id="rId6" Type="http://schemas.openxmlformats.org/officeDocument/2006/relationships/image" Target="../media/image24.jpeg"  /><Relationship Id="rId7" Type="http://schemas.openxmlformats.org/officeDocument/2006/relationships/image" Target="../media/image25.jpeg"  /><Relationship Id="rId8" Type="http://schemas.openxmlformats.org/officeDocument/2006/relationships/image" Target="../media/image2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-262128" y="270128"/>
            <a:ext cx="2196812" cy="792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>
              <a:defRPr lang="ko-KR" altLang="en-US"/>
            </a:pPr>
            <a:r>
              <a:rPr lang="en-US" altLang="ko-KR" sz="4400" b="1">
                <a:latin typeface="Aharoni"/>
                <a:cs typeface="Aharoni"/>
              </a:rPr>
              <a:t>FLAT</a:t>
            </a:r>
            <a:r>
              <a:rPr lang="ko-KR" altLang="en-US" sz="4400" b="1">
                <a:latin typeface="Aharoni"/>
                <a:cs typeface="Aharoni"/>
              </a:rPr>
              <a:t> </a:t>
            </a:r>
            <a:endParaRPr lang="ko-KR" altLang="en-US" sz="4400" b="1">
              <a:latin typeface="Aharoni"/>
              <a:cs typeface="Aharoni"/>
            </a:endParaRPr>
          </a:p>
        </p:txBody>
      </p:sp>
      <p:grpSp>
        <p:nvGrpSpPr>
          <p:cNvPr id="8" name=""/>
          <p:cNvGrpSpPr/>
          <p:nvPr/>
        </p:nvGrpSpPr>
        <p:grpSpPr>
          <a:xfrm rot="0">
            <a:off x="3245972" y="0"/>
            <a:ext cx="6684811" cy="6885489"/>
            <a:chOff x="3245972" y="0"/>
            <a:chExt cx="6684811" cy="6885489"/>
          </a:xfrm>
        </p:grpSpPr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3"/>
            <a:srcRect l="6650" r="2660"/>
            <a:stretch>
              <a:fillRect/>
            </a:stretch>
          </p:blipFill>
          <p:spPr>
            <a:xfrm>
              <a:off x="3410413" y="0"/>
              <a:ext cx="6490254" cy="6858000"/>
            </a:xfrm>
            <a:prstGeom prst="rect">
              <a:avLst/>
            </a:prstGeom>
          </p:spPr>
        </p:pic>
        <p:sp>
          <p:nvSpPr>
            <p:cNvPr id="7" name=""/>
            <p:cNvSpPr/>
            <p:nvPr/>
          </p:nvSpPr>
          <p:spPr>
            <a:xfrm rot="5394378">
              <a:off x="3151079" y="105785"/>
              <a:ext cx="6874597" cy="6684811"/>
            </a:xfrm>
            <a:prstGeom prst="rect">
              <a:avLst/>
            </a:prstGeom>
            <a:gradFill flip="xy" rotWithShape="1">
              <a:gsLst>
                <a:gs pos="0">
                  <a:schemeClr val="bg1">
                    <a:alpha val="1000"/>
                  </a:schemeClr>
                </a:gs>
                <a:gs pos="100000">
                  <a:schemeClr val="bg1">
                    <a:alpha val="77000"/>
                  </a:schemeClr>
                </a:gs>
              </a:gsLst>
              <a:lin ang="5400000" scaled="0"/>
              <a:tileRect/>
            </a:gra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5" name="직사각형 2"/>
          <p:cNvSpPr/>
          <p:nvPr/>
        </p:nvSpPr>
        <p:spPr>
          <a:xfrm>
            <a:off x="323468" y="1425321"/>
            <a:ext cx="4701232" cy="22917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300000"/>
              </a:lnSpc>
              <a:defRPr lang="ko-KR" altLang="en-US"/>
            </a:pP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가장 편안하고 자연스러운,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Nanum Gothic"/>
              <a:ea typeface="Nanum Gothic"/>
              <a:cs typeface="Nanum Gothic"/>
            </a:endParaRPr>
          </a:p>
          <a:p>
            <a:pPr algn="l">
              <a:lnSpc>
                <a:spcPct val="300000"/>
              </a:lnSpc>
              <a:defRPr lang="ko-KR" altLang="en-US"/>
            </a:pP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그러나 심심하지 않은,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Nanum Gothic"/>
              <a:ea typeface="Nanum Gothic"/>
              <a:cs typeface="Nanum Gothic"/>
            </a:endParaRPr>
          </a:p>
          <a:p>
            <a:pPr algn="l">
              <a:lnSpc>
                <a:spcPct val="300000"/>
              </a:lnSpc>
              <a:defRPr lang="ko-KR" altLang="en-US"/>
            </a:pPr>
            <a:r>
              <a:rPr lang="ko-KR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 사랑스러운 룩을 제안합니다.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  <a:latin typeface="Nanum Gothic"/>
              <a:ea typeface="Nanum Gothic"/>
              <a:cs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3"/>
          <p:cNvSpPr>
            <a:spLocks noChangeShapeType="1"/>
          </p:cNvSpPr>
          <p:nvPr/>
        </p:nvSpPr>
        <p:spPr>
          <a:xfrm>
            <a:off x="0" y="6705600"/>
            <a:ext cx="9906000" cy="0"/>
          </a:xfrm>
          <a:prstGeom prst="line">
            <a:avLst/>
          </a:prstGeom>
          <a:noFill/>
          <a:ln w="101600">
            <a:solidFill>
              <a:srgbClr val="c0c0c0"/>
            </a:solidFill>
            <a:prstDash val="sysDot"/>
            <a:round/>
          </a:ln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>
          <a:xfrm>
            <a:off x="0" y="6811963"/>
            <a:ext cx="9906000" cy="0"/>
          </a:xfrm>
          <a:prstGeom prst="line">
            <a:avLst/>
          </a:prstGeom>
          <a:noFill/>
          <a:ln w="101600">
            <a:solidFill>
              <a:srgbClr val="859bcd"/>
            </a:solidFill>
            <a:round/>
          </a:ln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293935" y="4797171"/>
            <a:ext cx="3420238" cy="42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2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THANK YOU</a:t>
            </a:r>
            <a:endParaRPr lang="ko-KR" altLang="en-US" sz="22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36548" name="직사각형 17"/>
          <p:cNvSpPr/>
          <p:nvPr/>
        </p:nvSpPr>
        <p:spPr>
          <a:xfrm>
            <a:off x="467486" y="5873877"/>
            <a:ext cx="9073138" cy="36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경기도 남양주시 식송1로 265-101 (별내동 159-6)  302호  /  대표번호 : 010-4722-4413</a:t>
            </a:r>
            <a:endParaRPr lang="ko-KR" altLang="en-US" sz="1800">
              <a:solidFill>
                <a:schemeClr val="tx1">
                  <a:lumMod val="65000"/>
                  <a:lumOff val="35000"/>
                </a:schemeClr>
              </a:solidFill>
              <a:latin typeface="NanumBarunGothic"/>
              <a:ea typeface="NanumBarunGothic"/>
            </a:endParaRPr>
          </a:p>
        </p:txBody>
      </p:sp>
      <p:sp>
        <p:nvSpPr>
          <p:cNvPr id="236549" name="TextBox 6"/>
          <p:cNvSpPr txBox="1"/>
          <p:nvPr/>
        </p:nvSpPr>
        <p:spPr>
          <a:xfrm>
            <a:off x="611504" y="1422273"/>
            <a:ext cx="8857108" cy="20067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1" algn="ctr">
              <a:defRPr lang="ko-KR" altLang="en-US"/>
            </a:pPr>
            <a:r>
              <a:rPr lang="en-US" altLang="ko-KR" sz="9800" b="1">
                <a:latin typeface="Aharoni"/>
                <a:cs typeface="Aharoni"/>
              </a:rPr>
              <a:t>FLAT</a:t>
            </a:r>
            <a:r>
              <a:rPr lang="ko-KR" altLang="en-US" sz="3000" b="1">
                <a:latin typeface="Aharoni"/>
                <a:cs typeface="Aharoni"/>
              </a:rPr>
              <a:t>(플랫) </a:t>
            </a:r>
            <a:endParaRPr lang="ko-KR" altLang="en-US" sz="3000" b="1">
              <a:latin typeface="Aharoni"/>
              <a:cs typeface="Aharon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7"/>
          <p:cNvSpPr/>
          <p:nvPr/>
        </p:nvSpPr>
        <p:spPr>
          <a:xfrm>
            <a:off x="270591" y="83909"/>
            <a:ext cx="4301409" cy="42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행사 이미지</a:t>
            </a:r>
            <a:endParaRPr lang="ko-KR" altLang="en-US" sz="2250">
              <a:solidFill>
                <a:schemeClr val="tx1">
                  <a:lumMod val="65000"/>
                  <a:lumOff val="35000"/>
                </a:schemeClr>
              </a:solidFill>
              <a:latin typeface="NanumBarunGothic"/>
              <a:ea typeface="NanumBarunGothic"/>
            </a:endParaRPr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3">
            <a:lum bright="14000"/>
          </a:blip>
          <a:stretch>
            <a:fillRect/>
          </a:stretch>
        </p:blipFill>
        <p:spPr>
          <a:xfrm>
            <a:off x="1202055" y="3736086"/>
            <a:ext cx="3585971" cy="2484310"/>
          </a:xfrm>
          <a:prstGeom prst="rect">
            <a:avLst/>
          </a:prstGeom>
        </p:spPr>
      </p:pic>
      <p:pic>
        <p:nvPicPr>
          <p:cNvPr id="16" name=""/>
          <p:cNvPicPr>
            <a:picLocks noChangeAspect="1"/>
          </p:cNvPicPr>
          <p:nvPr/>
        </p:nvPicPr>
        <p:blipFill rotWithShape="1">
          <a:blip r:embed="rId4">
            <a:lum bright="14000"/>
          </a:blip>
          <a:stretch>
            <a:fillRect/>
          </a:stretch>
        </p:blipFill>
        <p:spPr>
          <a:xfrm>
            <a:off x="5774056" y="1071752"/>
            <a:ext cx="3585971" cy="2484310"/>
          </a:xfrm>
          <a:prstGeom prst="rect">
            <a:avLst/>
          </a:prstGeom>
        </p:spPr>
      </p:pic>
      <p:pic>
        <p:nvPicPr>
          <p:cNvPr id="17" name=""/>
          <p:cNvPicPr>
            <a:picLocks noChangeAspect="1"/>
          </p:cNvPicPr>
          <p:nvPr/>
        </p:nvPicPr>
        <p:blipFill rotWithShape="1">
          <a:blip r:embed="rId5">
            <a:lum bright="14000"/>
          </a:blip>
          <a:stretch>
            <a:fillRect/>
          </a:stretch>
        </p:blipFill>
        <p:spPr>
          <a:xfrm>
            <a:off x="1187576" y="1071752"/>
            <a:ext cx="3601645" cy="2495169"/>
          </a:xfrm>
          <a:prstGeom prst="rect">
            <a:avLst/>
          </a:prstGeom>
        </p:spPr>
      </p:pic>
      <p:pic>
        <p:nvPicPr>
          <p:cNvPr id="18" name=""/>
          <p:cNvPicPr>
            <a:picLocks noChangeAspect="1"/>
          </p:cNvPicPr>
          <p:nvPr/>
        </p:nvPicPr>
        <p:blipFill rotWithShape="1">
          <a:blip r:embed="rId6">
            <a:lum bright="14000"/>
          </a:blip>
          <a:stretch>
            <a:fillRect/>
          </a:stretch>
        </p:blipFill>
        <p:spPr>
          <a:xfrm>
            <a:off x="5796153" y="3717036"/>
            <a:ext cx="3624330" cy="2510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7"/>
          <p:cNvSpPr/>
          <p:nvPr/>
        </p:nvSpPr>
        <p:spPr>
          <a:xfrm>
            <a:off x="270591" y="83909"/>
            <a:ext cx="4301409" cy="42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en-US" altLang="ko-KR" sz="225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VMD </a:t>
            </a:r>
            <a:r>
              <a:rPr lang="ko-KR" alt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연출 이미지</a:t>
            </a:r>
            <a:endParaRPr lang="ko-KR" altLang="en-US" sz="2250">
              <a:solidFill>
                <a:schemeClr val="tx1">
                  <a:lumMod val="65000"/>
                  <a:lumOff val="35000"/>
                </a:schemeClr>
              </a:solidFill>
              <a:latin typeface="NanumBarunGothic"/>
              <a:ea typeface="NanumBarunGothic"/>
            </a:endParaRPr>
          </a:p>
        </p:txBody>
      </p:sp>
      <p:pic>
        <p:nvPicPr>
          <p:cNvPr id="7" name="그림 35"/>
          <p:cNvPicPr/>
          <p:nvPr/>
        </p:nvPicPr>
        <p:blipFill rotWithShape="1">
          <a:blip r:embed="rId3">
            <a:lum bright="19000"/>
          </a:blip>
          <a:srcRect/>
          <a:stretch>
            <a:fillRect/>
          </a:stretch>
        </p:blipFill>
        <p:spPr>
          <a:xfrm>
            <a:off x="1187576" y="3717036"/>
            <a:ext cx="3600000" cy="2520000"/>
          </a:xfrm>
          <a:prstGeom prst="rect">
            <a:avLst/>
          </a:prstGeom>
        </p:spPr>
      </p:pic>
      <p:pic>
        <p:nvPicPr>
          <p:cNvPr id="10" name="그림 45"/>
          <p:cNvPicPr/>
          <p:nvPr/>
        </p:nvPicPr>
        <p:blipFill rotWithShape="1">
          <a:blip r:embed="rId4">
            <a:lum bright="19000"/>
          </a:blip>
          <a:srcRect/>
          <a:stretch>
            <a:fillRect/>
          </a:stretch>
        </p:blipFill>
        <p:spPr>
          <a:xfrm>
            <a:off x="5796153" y="1061211"/>
            <a:ext cx="3600000" cy="2520000"/>
          </a:xfrm>
          <a:prstGeom prst="rect">
            <a:avLst/>
          </a:prstGeom>
        </p:spPr>
      </p:pic>
      <p:pic>
        <p:nvPicPr>
          <p:cNvPr id="17" name=""/>
          <p:cNvPicPr/>
          <p:nvPr/>
        </p:nvPicPr>
        <p:blipFill rotWithShape="1">
          <a:blip r:embed="rId5">
            <a:lum bright="19000"/>
          </a:blip>
          <a:stretch>
            <a:fillRect/>
          </a:stretch>
        </p:blipFill>
        <p:spPr>
          <a:xfrm>
            <a:off x="1187576" y="1061211"/>
            <a:ext cx="3600000" cy="2520000"/>
          </a:xfrm>
          <a:prstGeom prst="rect">
            <a:avLst/>
          </a:prstGeom>
        </p:spPr>
      </p:pic>
      <p:pic>
        <p:nvPicPr>
          <p:cNvPr id="18" name=""/>
          <p:cNvPicPr/>
          <p:nvPr/>
        </p:nvPicPr>
        <p:blipFill rotWithShape="1">
          <a:blip r:embed="rId6">
            <a:lum bright="19000"/>
          </a:blip>
          <a:srcRect t="24760"/>
          <a:stretch>
            <a:fillRect/>
          </a:stretch>
        </p:blipFill>
        <p:spPr>
          <a:xfrm>
            <a:off x="5796153" y="3717036"/>
            <a:ext cx="3600000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7"/>
          <p:cNvSpPr/>
          <p:nvPr/>
        </p:nvSpPr>
        <p:spPr>
          <a:xfrm>
            <a:off x="270591" y="83909"/>
            <a:ext cx="4301409" cy="42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메인 판매상품 #1</a:t>
            </a:r>
            <a:endParaRPr lang="ko-KR" altLang="en-US" sz="2250">
              <a:solidFill>
                <a:schemeClr val="tx1">
                  <a:lumMod val="65000"/>
                  <a:lumOff val="35000"/>
                </a:schemeClr>
              </a:solidFill>
              <a:latin typeface="NanumBarunGothic"/>
              <a:ea typeface="NanumBarunGothic"/>
            </a:endParaRPr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3"/>
          <a:srcRect l="7770" r="3970"/>
          <a:stretch>
            <a:fillRect/>
          </a:stretch>
        </p:blipFill>
        <p:spPr>
          <a:xfrm>
            <a:off x="611504" y="1628774"/>
            <a:ext cx="2825369" cy="4156724"/>
          </a:xfrm>
          <a:prstGeom prst="rect">
            <a:avLst/>
          </a:prstGeom>
        </p:spPr>
      </p:pic>
      <p:pic>
        <p:nvPicPr>
          <p:cNvPr id="18" name=""/>
          <p:cNvPicPr>
            <a:picLocks noChangeAspect="1"/>
          </p:cNvPicPr>
          <p:nvPr/>
        </p:nvPicPr>
        <p:blipFill rotWithShape="1">
          <a:blip r:embed="rId4"/>
          <a:srcRect l="7510" r="11970"/>
          <a:stretch>
            <a:fillRect/>
          </a:stretch>
        </p:blipFill>
        <p:spPr>
          <a:xfrm>
            <a:off x="6588252" y="1628774"/>
            <a:ext cx="3089022" cy="4156724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/>
        </p:nvPicPr>
        <p:blipFill rotWithShape="1">
          <a:blip r:embed="rId5"/>
          <a:srcRect r="10740"/>
          <a:stretch>
            <a:fillRect/>
          </a:stretch>
        </p:blipFill>
        <p:spPr>
          <a:xfrm>
            <a:off x="3563873" y="1628774"/>
            <a:ext cx="2932801" cy="4176522"/>
          </a:xfrm>
          <a:prstGeom prst="rect">
            <a:avLst/>
          </a:prstGeom>
        </p:spPr>
      </p:pic>
      <p:sp>
        <p:nvSpPr>
          <p:cNvPr id="21" name="직사각형 2"/>
          <p:cNvSpPr/>
          <p:nvPr/>
        </p:nvSpPr>
        <p:spPr>
          <a:xfrm>
            <a:off x="544829" y="973455"/>
            <a:ext cx="7128892" cy="4343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▶ </a:t>
            </a:r>
            <a:r>
              <a:rPr lang="en-US" altLang="ko-KR" sz="15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Wrap dress / Wrap skirt</a:t>
            </a:r>
            <a:endParaRPr lang="en-US" altLang="ko-KR" sz="1500" b="1">
              <a:solidFill>
                <a:schemeClr val="tx1">
                  <a:lumMod val="65000"/>
                  <a:lumOff val="35000"/>
                </a:schemeClr>
              </a:solidFill>
              <a:latin typeface="Nanum Gothic"/>
              <a:ea typeface="Nanum Gothic"/>
              <a:cs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7"/>
          <p:cNvSpPr/>
          <p:nvPr/>
        </p:nvSpPr>
        <p:spPr>
          <a:xfrm>
            <a:off x="270591" y="83909"/>
            <a:ext cx="4301409" cy="42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메인 판매상품 #2</a:t>
            </a:r>
            <a:endParaRPr lang="ko-KR" altLang="en-US" sz="2250">
              <a:solidFill>
                <a:schemeClr val="tx1">
                  <a:lumMod val="65000"/>
                  <a:lumOff val="35000"/>
                </a:schemeClr>
              </a:solidFill>
              <a:latin typeface="NanumBarunGothic"/>
              <a:ea typeface="NanumBarunGothic"/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3"/>
          <a:srcRect l="13150" r="12210"/>
          <a:stretch>
            <a:fillRect/>
          </a:stretch>
        </p:blipFill>
        <p:spPr>
          <a:xfrm>
            <a:off x="611504" y="1628774"/>
            <a:ext cx="2934473" cy="4176522"/>
          </a:xfrm>
          <a:prstGeom prst="rect">
            <a:avLst/>
          </a:prstGeom>
        </p:spPr>
      </p:pic>
      <p:pic>
        <p:nvPicPr>
          <p:cNvPr id="21" name=""/>
          <p:cNvPicPr>
            <a:picLocks noChangeAspect="1"/>
          </p:cNvPicPr>
          <p:nvPr/>
        </p:nvPicPr>
        <p:blipFill rotWithShape="1">
          <a:blip r:embed="rId4"/>
          <a:srcRect l="17910" r="5970"/>
          <a:stretch>
            <a:fillRect/>
          </a:stretch>
        </p:blipFill>
        <p:spPr>
          <a:xfrm>
            <a:off x="3632015" y="1628774"/>
            <a:ext cx="2945917" cy="4176522"/>
          </a:xfrm>
          <a:prstGeom prst="rect">
            <a:avLst/>
          </a:prstGeom>
        </p:spPr>
      </p:pic>
      <p:pic>
        <p:nvPicPr>
          <p:cNvPr id="22" name=""/>
          <p:cNvPicPr>
            <a:picLocks noChangeAspect="1"/>
          </p:cNvPicPr>
          <p:nvPr/>
        </p:nvPicPr>
        <p:blipFill rotWithShape="1">
          <a:blip r:embed="rId5"/>
          <a:srcRect l="9580"/>
          <a:stretch>
            <a:fillRect/>
          </a:stretch>
        </p:blipFill>
        <p:spPr>
          <a:xfrm>
            <a:off x="6663969" y="1628774"/>
            <a:ext cx="3020669" cy="4176522"/>
          </a:xfrm>
          <a:prstGeom prst="rect">
            <a:avLst/>
          </a:prstGeom>
        </p:spPr>
      </p:pic>
      <p:sp>
        <p:nvSpPr>
          <p:cNvPr id="23" name="직사각형 2"/>
          <p:cNvSpPr/>
          <p:nvPr/>
        </p:nvSpPr>
        <p:spPr>
          <a:xfrm>
            <a:off x="544829" y="973455"/>
            <a:ext cx="7128892" cy="4343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▶ </a:t>
            </a:r>
            <a:r>
              <a:rPr lang="en-US" altLang="ko-KR" sz="15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Dress / Blouse</a:t>
            </a:r>
            <a:endParaRPr lang="en-US" altLang="ko-KR" sz="1500" b="1">
              <a:solidFill>
                <a:schemeClr val="tx1">
                  <a:lumMod val="65000"/>
                  <a:lumOff val="35000"/>
                </a:schemeClr>
              </a:solidFill>
              <a:latin typeface="Nanum Gothic"/>
              <a:ea typeface="Nanum Gothic"/>
              <a:cs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7"/>
          <p:cNvSpPr/>
          <p:nvPr/>
        </p:nvSpPr>
        <p:spPr>
          <a:xfrm>
            <a:off x="270591" y="83909"/>
            <a:ext cx="4301409" cy="42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메인 판매상품 #3</a:t>
            </a:r>
            <a:endParaRPr lang="ko-KR" altLang="en-US" sz="2250">
              <a:solidFill>
                <a:schemeClr val="tx1">
                  <a:lumMod val="65000"/>
                  <a:lumOff val="35000"/>
                </a:schemeClr>
              </a:solidFill>
              <a:latin typeface="NanumBarunGothic"/>
              <a:ea typeface="NanumBarunGothic"/>
            </a:endParaRPr>
          </a:p>
        </p:txBody>
      </p:sp>
      <p:pic>
        <p:nvPicPr>
          <p:cNvPr id="23" name=""/>
          <p:cNvPicPr>
            <a:picLocks noChangeAspect="1"/>
          </p:cNvPicPr>
          <p:nvPr/>
        </p:nvPicPr>
        <p:blipFill rotWithShape="1">
          <a:blip r:embed="rId3"/>
          <a:srcRect r="16330"/>
          <a:stretch>
            <a:fillRect/>
          </a:stretch>
        </p:blipFill>
        <p:spPr>
          <a:xfrm>
            <a:off x="611504" y="1628774"/>
            <a:ext cx="2914379" cy="4176522"/>
          </a:xfrm>
          <a:prstGeom prst="rect">
            <a:avLst/>
          </a:prstGeom>
        </p:spPr>
      </p:pic>
      <p:pic>
        <p:nvPicPr>
          <p:cNvPr id="24" name=""/>
          <p:cNvPicPr>
            <a:picLocks noChangeAspect="1"/>
          </p:cNvPicPr>
          <p:nvPr/>
        </p:nvPicPr>
        <p:blipFill rotWithShape="1">
          <a:blip r:embed="rId4"/>
          <a:srcRect r="14330"/>
          <a:stretch>
            <a:fillRect/>
          </a:stretch>
        </p:blipFill>
        <p:spPr>
          <a:xfrm>
            <a:off x="3635883" y="1628774"/>
            <a:ext cx="2899427" cy="4176522"/>
          </a:xfrm>
          <a:prstGeom prst="rect">
            <a:avLst/>
          </a:prstGeom>
        </p:spPr>
      </p:pic>
      <p:pic>
        <p:nvPicPr>
          <p:cNvPr id="25" name=""/>
          <p:cNvPicPr>
            <a:picLocks noChangeAspect="1"/>
          </p:cNvPicPr>
          <p:nvPr/>
        </p:nvPicPr>
        <p:blipFill rotWithShape="1">
          <a:blip r:embed="rId5"/>
          <a:srcRect r="16180"/>
          <a:stretch>
            <a:fillRect/>
          </a:stretch>
        </p:blipFill>
        <p:spPr>
          <a:xfrm>
            <a:off x="6660261" y="1628774"/>
            <a:ext cx="2974266" cy="4176522"/>
          </a:xfrm>
          <a:prstGeom prst="rect">
            <a:avLst/>
          </a:prstGeom>
        </p:spPr>
      </p:pic>
      <p:sp>
        <p:nvSpPr>
          <p:cNvPr id="28" name="직사각형 2"/>
          <p:cNvSpPr/>
          <p:nvPr/>
        </p:nvSpPr>
        <p:spPr>
          <a:xfrm>
            <a:off x="544829" y="973455"/>
            <a:ext cx="7128892" cy="4343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▶ </a:t>
            </a:r>
            <a:r>
              <a:rPr lang="en-US" altLang="ko-KR" sz="15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Pleats Style</a:t>
            </a:r>
            <a:endParaRPr lang="en-US" altLang="ko-KR" sz="1500" b="1">
              <a:solidFill>
                <a:schemeClr val="tx1">
                  <a:lumMod val="65000"/>
                  <a:lumOff val="35000"/>
                </a:schemeClr>
              </a:solidFill>
              <a:latin typeface="Nanum Gothic"/>
              <a:ea typeface="Nanum Gothic"/>
              <a:cs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7"/>
          <p:cNvSpPr/>
          <p:nvPr/>
        </p:nvSpPr>
        <p:spPr>
          <a:xfrm>
            <a:off x="270591" y="83909"/>
            <a:ext cx="4301409" cy="42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매출 레퍼런스</a:t>
            </a:r>
            <a:endParaRPr lang="ko-KR" altLang="en-US" sz="2250">
              <a:solidFill>
                <a:schemeClr val="tx1">
                  <a:lumMod val="65000"/>
                  <a:lumOff val="35000"/>
                </a:schemeClr>
              </a:solidFill>
              <a:latin typeface="NanumBarunGothic"/>
              <a:ea typeface="NanumBarunGothic"/>
            </a:endParaRPr>
          </a:p>
        </p:txBody>
      </p:sp>
      <p:graphicFrame>
        <p:nvGraphicFramePr>
          <p:cNvPr id="3" name=""/>
          <p:cNvGraphicFramePr>
            <a:graphicFrameLocks noGrp="1"/>
          </p:cNvGraphicFramePr>
          <p:nvPr/>
        </p:nvGraphicFramePr>
        <p:xfrm>
          <a:off x="860424" y="1263649"/>
          <a:ext cx="8683625" cy="4838993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165733"/>
                <a:gridCol w="1252982"/>
                <a:gridCol w="1252982"/>
                <a:gridCol w="1252982"/>
                <a:gridCol w="1252982"/>
                <a:gridCol w="1252982"/>
                <a:gridCol w="1252982"/>
              </a:tblGrid>
              <a:tr h="394279">
                <a:tc row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0">
                          <a:solidFill>
                            <a:schemeClr val="tx1"/>
                          </a:solidFill>
                        </a:rPr>
                        <a:t>구분</a:t>
                      </a:r>
                      <a:endParaRPr lang="ko-KR" alt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 gridSpan="4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0">
                          <a:solidFill>
                            <a:schemeClr val="tx1"/>
                          </a:solidFill>
                        </a:rPr>
                        <a:t>롯데 백화점</a:t>
                      </a:r>
                      <a:endParaRPr lang="ko-KR" alt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0">
                          <a:solidFill>
                            <a:schemeClr val="tx1"/>
                          </a:solidFill>
                        </a:rPr>
                        <a:t>신세계</a:t>
                      </a:r>
                      <a:endParaRPr lang="ko-KR" alt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 b="0">
                          <a:solidFill>
                            <a:schemeClr val="tx1"/>
                          </a:solidFill>
                        </a:rPr>
                        <a:t>현대</a:t>
                      </a:r>
                      <a:endParaRPr lang="ko-KR" alt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</a:tr>
              <a:tr h="474910">
                <a:tc vMerge="1">
                  <a:txBody>
                    <a:bodyPr wrap="square">
                      <a:spAutoFit/>
                    </a:bodyPr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 marL="91440" marR="91440"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노원점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청량리점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분당점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건대점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의정부점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동대문점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</a:tr>
              <a:tr h="66163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규모</a:t>
                      </a:r>
                      <a:endParaRPr lang="ko-KR" altLang="en-US" sz="1200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헹거5/마네킹/</a:t>
                      </a:r>
                      <a:r>
                        <a:rPr lang="en-US" altLang="ko-KR" sz="1200"/>
                        <a:t>T</a:t>
                      </a:r>
                      <a:r>
                        <a:rPr lang="ko-KR" altLang="en-US" sz="1200"/>
                        <a:t>자헹거</a:t>
                      </a:r>
                      <a:endParaRPr lang="ko-KR" altLang="en-US" sz="1200"/>
                    </a:p>
                  </a:txBody>
                  <a:tcPr marL="91440" marR="9144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헹거6/마네팅/</a:t>
                      </a:r>
                      <a:r>
                        <a:rPr lang="en-US" altLang="ko-KR" sz="1200"/>
                        <a:t>T</a:t>
                      </a:r>
                      <a:r>
                        <a:rPr lang="ko-KR" altLang="en-US" sz="1200"/>
                        <a:t>자 헹거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헹거5/마네킹</a:t>
                      </a:r>
                      <a:r>
                        <a:rPr lang="en-US" altLang="ko-KR" sz="1200"/>
                        <a:t>/T</a:t>
                      </a:r>
                      <a:r>
                        <a:rPr lang="ko-KR" altLang="en-US" sz="1200"/>
                        <a:t>자헹거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헹거6/마네킹/</a:t>
                      </a:r>
                      <a:r>
                        <a:rPr lang="en-US" altLang="ko-KR" sz="1200"/>
                        <a:t>T</a:t>
                      </a:r>
                      <a:r>
                        <a:rPr lang="ko-KR" altLang="en-US" sz="1200"/>
                        <a:t>자헹거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헹거5/마네킹/</a:t>
                      </a:r>
                      <a:r>
                        <a:rPr lang="en-US" altLang="ko-KR" sz="1200"/>
                        <a:t>T</a:t>
                      </a:r>
                      <a:r>
                        <a:rPr lang="ko-KR" altLang="en-US" sz="1200"/>
                        <a:t>자헹거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헹거6/마네킹/</a:t>
                      </a:r>
                      <a:r>
                        <a:rPr lang="en-US" altLang="ko-KR" sz="1200"/>
                        <a:t>T</a:t>
                      </a:r>
                      <a:r>
                        <a:rPr lang="ko-KR" altLang="en-US" sz="1200"/>
                        <a:t>자헹거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66163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장소</a:t>
                      </a:r>
                      <a:endParaRPr lang="ko-KR" altLang="en-US" sz="1200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2층 보이드 앞 매장</a:t>
                      </a:r>
                      <a:endParaRPr lang="ko-KR" altLang="en-US" sz="1200"/>
                    </a:p>
                  </a:txBody>
                  <a:tcPr marL="91440" marR="9144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3층 샤롯홀 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1층 웨이브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지하1층 스트릿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3층 행사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1층 매장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66163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진행기간</a:t>
                      </a:r>
                      <a:endParaRPr lang="ko-KR" altLang="en-US" sz="1200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21.4/28~5/11(2주)</a:t>
                      </a:r>
                      <a:endParaRPr lang="ko-KR" altLang="en-US" sz="1200"/>
                    </a:p>
                  </a:txBody>
                  <a:tcPr marL="91440" marR="9144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21.5/7~5/13(7일간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21.319~3/25(7일간)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21.3/12~18(7일간)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21.5/21~27(7일간)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21.3/16~22(7일간)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66163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총 매출</a:t>
                      </a:r>
                      <a:endParaRPr lang="ko-KR" altLang="en-US" sz="1200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24,200</a:t>
                      </a:r>
                      <a:endParaRPr lang="ko-KR" altLang="en-US" sz="1200"/>
                    </a:p>
                  </a:txBody>
                  <a:tcPr marL="91440" marR="9144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9,000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8,500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6,200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9,500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5,950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66163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일 평균</a:t>
                      </a:r>
                      <a:endParaRPr lang="ko-KR" altLang="en-US" sz="1200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1,700</a:t>
                      </a:r>
                      <a:endParaRPr lang="ko-KR" altLang="en-US" sz="1200"/>
                    </a:p>
                  </a:txBody>
                  <a:tcPr marL="91440" marR="9144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1,200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1,200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900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1,350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850</a:t>
                      </a: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66163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1200"/>
                        <a:t>비고</a:t>
                      </a:r>
                      <a:endParaRPr lang="ko-KR" altLang="en-US" sz="1200"/>
                    </a:p>
                  </a:txBody>
                  <a:tcPr marL="91440" marR="91440" anchor="ctr">
                    <a:lnL w="9525" cap="flat" cmpd="sng" algn="ctr">
                      <a:noFill/>
                      <a:prstDash val="solid"/>
                      <a:round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endParaRPr lang="ko-KR" altLang="en-US" sz="1200"/>
                    </a:p>
                  </a:txBody>
                  <a:tcPr marL="91440" marR="9144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endParaRPr lang="ko-KR" altLang="en-US" sz="1200"/>
                    </a:p>
                  </a:txBody>
                  <a:tcPr marL="91440" marR="914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>
          <a:xfrm>
            <a:off x="8244478" y="971168"/>
            <a:ext cx="1368152" cy="244599"/>
          </a:xfrm>
          <a:prstGeom prst="rect">
            <a:avLst/>
          </a:prstGeom>
          <a:noFill/>
          <a:ln>
            <a:noFill/>
          </a:ln>
        </p:spPr>
        <p:txBody>
          <a:bodyPr wrap="square" lIns="64290" tIns="32145" rIns="64290" bIns="32145">
            <a:spAutoFit/>
          </a:bodyPr>
          <a:lstStyle/>
          <a:p>
            <a:pPr algn="r">
              <a:defRPr lang="ko-KR" altLang="en-US"/>
            </a:pPr>
            <a:r>
              <a:rPr lang="ko-KR" altLang="en-US" sz="1200" b="0">
                <a:latin typeface="Nanum Gothic"/>
                <a:ea typeface="Nanum Gothic"/>
                <a:cs typeface="Nanum Gothic"/>
              </a:rPr>
              <a:t>(단위 : 천원)</a:t>
            </a:r>
            <a:endParaRPr lang="ko-KR" altLang="en-US" sz="1200" b="0">
              <a:latin typeface="Nanum Gothic"/>
              <a:ea typeface="Nanum Gothic"/>
              <a:cs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7"/>
          <p:cNvSpPr/>
          <p:nvPr/>
        </p:nvSpPr>
        <p:spPr>
          <a:xfrm>
            <a:off x="270591" y="83909"/>
            <a:ext cx="4301409" cy="42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상품 라벨</a:t>
            </a:r>
            <a:endParaRPr lang="ko-KR" altLang="en-US" sz="2250">
              <a:solidFill>
                <a:schemeClr val="tx1">
                  <a:lumMod val="65000"/>
                  <a:lumOff val="35000"/>
                </a:schemeClr>
              </a:solidFill>
              <a:latin typeface="NanumBarunGothic"/>
              <a:ea typeface="NanumBarunGothic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181357" y="1628774"/>
            <a:ext cx="5647300" cy="4581144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11504" y="1268729"/>
            <a:ext cx="3281702" cy="5304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1600" y="1362373"/>
            <a:ext cx="2777538" cy="204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23919" y="1412747"/>
            <a:ext cx="2874463" cy="20882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969665" y="1412747"/>
            <a:ext cx="2786983" cy="21199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17"/>
          <p:cNvSpPr/>
          <p:nvPr/>
        </p:nvSpPr>
        <p:spPr>
          <a:xfrm>
            <a:off x="270591" y="83910"/>
            <a:ext cx="4301409" cy="42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NanumBarunGothic"/>
                <a:ea typeface="NanumBarunGothic"/>
              </a:rPr>
              <a:t>보유집기</a:t>
            </a:r>
            <a:endParaRPr lang="en-US" altLang="ko-KR" sz="2250">
              <a:solidFill>
                <a:schemeClr val="tx1">
                  <a:lumMod val="65000"/>
                  <a:lumOff val="35000"/>
                </a:schemeClr>
              </a:solidFill>
              <a:latin typeface="NanumBarunGothic"/>
              <a:ea typeface="NanumBarunGothic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71549" y="4038642"/>
            <a:ext cx="2592324" cy="2491512"/>
          </a:xfrm>
          <a:prstGeom prst="rect">
            <a:avLst/>
          </a:prstGeom>
        </p:spPr>
      </p:pic>
      <p:pic>
        <p:nvPicPr>
          <p:cNvPr id="30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270170" y="4005072"/>
            <a:ext cx="2179393" cy="2159195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 rotWithShape="1">
          <a:blip r:embed="rId8"/>
          <a:srcRect t="11500" b="14980"/>
          <a:stretch>
            <a:fillRect/>
          </a:stretch>
        </p:blipFill>
        <p:spPr>
          <a:xfrm>
            <a:off x="3923919" y="4077081"/>
            <a:ext cx="2664333" cy="2016252"/>
          </a:xfrm>
          <a:prstGeom prst="rect">
            <a:avLst/>
          </a:prstGeom>
        </p:spPr>
      </p:pic>
      <p:sp>
        <p:nvSpPr>
          <p:cNvPr id="33" name="직사각형 2"/>
          <p:cNvSpPr/>
          <p:nvPr/>
        </p:nvSpPr>
        <p:spPr>
          <a:xfrm>
            <a:off x="544829" y="836675"/>
            <a:ext cx="7128892" cy="4343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▶ 고정식 집기</a:t>
            </a:r>
            <a:endParaRPr lang="ko-KR" altLang="en-US" sz="1500" b="1">
              <a:solidFill>
                <a:schemeClr val="tx1">
                  <a:lumMod val="65000"/>
                  <a:lumOff val="35000"/>
                </a:schemeClr>
              </a:solidFill>
              <a:latin typeface="Nanum Gothic"/>
              <a:ea typeface="Nanum Gothic"/>
              <a:cs typeface="Nanum Gothic"/>
            </a:endParaRPr>
          </a:p>
        </p:txBody>
      </p:sp>
      <p:sp>
        <p:nvSpPr>
          <p:cNvPr id="34" name="직사각형 2"/>
          <p:cNvSpPr/>
          <p:nvPr/>
        </p:nvSpPr>
        <p:spPr>
          <a:xfrm>
            <a:off x="539495" y="3501009"/>
            <a:ext cx="7128892" cy="4343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Nanum Gothic"/>
                <a:ea typeface="Nanum Gothic"/>
                <a:cs typeface="Nanum Gothic"/>
              </a:rPr>
              <a:t>▶ 이동식 집기</a:t>
            </a:r>
            <a:endParaRPr lang="ko-KR" altLang="en-US" sz="1500" b="1">
              <a:solidFill>
                <a:schemeClr val="tx1">
                  <a:lumMod val="65000"/>
                  <a:lumOff val="35000"/>
                </a:schemeClr>
              </a:solidFill>
              <a:latin typeface="Nanum Gothic"/>
              <a:ea typeface="Nanum Gothic"/>
              <a:cs typeface="Nanum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71</ep:Words>
  <ep:PresentationFormat>A4 용지(210x297mm)</ep:PresentationFormat>
  <ep:Paragraphs>21</ep:Paragraphs>
  <ep:Slides>10</ep:Slides>
  <ep:Notes>10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ep:HeadingPairs>
  <ep:TitlesOfParts>
    <vt:vector size="12" baseType="lpstr">
      <vt:lpstr>1_Office 테마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2009-03-11T00:52:18.000</dcterms:created>
  <dc:creator>장정은</dc:creator>
  <cp:lastModifiedBy>PC1</cp:lastModifiedBy>
  <dcterms:modified xsi:type="dcterms:W3CDTF">2021-05-30T16:49:28.732</dcterms:modified>
  <cp:revision>4205</cp:revision>
  <dc:title>슬라이드 1</dc:title>
</cp:coreProperties>
</file>