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71" r:id="rId4"/>
    <p:sldId id="258" r:id="rId5"/>
    <p:sldId id="269" r:id="rId6"/>
    <p:sldId id="261" r:id="rId7"/>
    <p:sldId id="260" r:id="rId8"/>
    <p:sldId id="273" r:id="rId9"/>
    <p:sldId id="276" r:id="rId10"/>
    <p:sldId id="268" r:id="rId11"/>
    <p:sldId id="275" r:id="rId12"/>
    <p:sldId id="263" r:id="rId13"/>
    <p:sldId id="264" r:id="rId14"/>
    <p:sldId id="265" r:id="rId15"/>
    <p:sldId id="278" r:id="rId16"/>
    <p:sldId id="272" r:id="rId17"/>
    <p:sldId id="274" r:id="rId18"/>
    <p:sldId id="267" r:id="rId1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AEB1"/>
    <a:srgbClr val="256D93"/>
    <a:srgbClr val="FFB9E8"/>
    <a:srgbClr val="FFE5F6"/>
    <a:srgbClr val="FFCDEE"/>
    <a:srgbClr val="DAC1ED"/>
    <a:srgbClr val="C9A4E4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매출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4FAEB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FB0-4EED-BB9C-6D5846B2220C}"/>
              </c:ext>
            </c:extLst>
          </c:dPt>
          <c:dPt>
            <c:idx val="1"/>
            <c:invertIfNegative val="0"/>
            <c:bubble3D val="0"/>
            <c:spPr>
              <a:solidFill>
                <a:srgbClr val="4FAEB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FB0-4EED-BB9C-6D5846B2220C}"/>
              </c:ext>
            </c:extLst>
          </c:dPt>
          <c:dPt>
            <c:idx val="2"/>
            <c:invertIfNegative val="0"/>
            <c:bubble3D val="0"/>
            <c:spPr>
              <a:solidFill>
                <a:srgbClr val="4FAEB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FB0-4EED-BB9C-6D5846B2220C}"/>
              </c:ext>
            </c:extLst>
          </c:dPt>
          <c:dPt>
            <c:idx val="3"/>
            <c:invertIfNegative val="0"/>
            <c:bubble3D val="0"/>
            <c:spPr>
              <a:solidFill>
                <a:srgbClr val="4FAEB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FB0-4EED-BB9C-6D5846B2220C}"/>
              </c:ext>
            </c:extLst>
          </c:dPt>
          <c:dPt>
            <c:idx val="4"/>
            <c:invertIfNegative val="0"/>
            <c:bubble3D val="0"/>
            <c:spPr>
              <a:solidFill>
                <a:srgbClr val="4FAEB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FB0-4EED-BB9C-6D5846B2220C}"/>
              </c:ext>
            </c:extLst>
          </c:dPt>
          <c:dPt>
            <c:idx val="5"/>
            <c:invertIfNegative val="0"/>
            <c:bubble3D val="0"/>
            <c:spPr>
              <a:solidFill>
                <a:srgbClr val="4FAEB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FB0-4EED-BB9C-6D5846B2220C}"/>
              </c:ext>
            </c:extLst>
          </c:dPt>
          <c:dPt>
            <c:idx val="6"/>
            <c:invertIfNegative val="0"/>
            <c:bubble3D val="0"/>
            <c:spPr>
              <a:solidFill>
                <a:srgbClr val="4FAEB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FB0-4EED-BB9C-6D5846B2220C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</c:v>
                </c:pt>
                <c:pt idx="1">
                  <c:v>55</c:v>
                </c:pt>
                <c:pt idx="2">
                  <c:v>95</c:v>
                </c:pt>
                <c:pt idx="3">
                  <c:v>77</c:v>
                </c:pt>
                <c:pt idx="4">
                  <c:v>81</c:v>
                </c:pt>
                <c:pt idx="5">
                  <c:v>132</c:v>
                </c:pt>
                <c:pt idx="6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FB0-4EED-BB9C-6D5846B222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-100"/>
        <c:axId val="1773520784"/>
        <c:axId val="1773514128"/>
      </c:barChart>
      <c:catAx>
        <c:axId val="177352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73514128"/>
        <c:crosses val="autoZero"/>
        <c:auto val="1"/>
        <c:lblAlgn val="ctr"/>
        <c:lblOffset val="100"/>
        <c:noMultiLvlLbl val="0"/>
      </c:catAx>
      <c:valAx>
        <c:axId val="1773514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7352078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91EC0-A434-4F4E-AABA-AE00725AADC1}" type="datetimeFigureOut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3719B-05CB-48C6-BE16-BB723E6D67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90751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31D59-9169-4FA8-BE7E-9773E3A4E3A7}" type="datetimeFigureOut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17CD5-14FD-470A-80FB-BC20275970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46128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3104-87B8-4E63-B0A2-4BCA11607FF7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3330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8E76-5F86-4F1F-B8E6-ED49BCEAFFD9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655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E1220-7F93-4F1A-BCFD-90F74EE69D49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1449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950"/>
          </a:xfrm>
          <a:effectLst/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6A50-9D79-44AA-A931-3AC36B6C9947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‹#›</a:t>
            </a:fld>
            <a:endParaRPr lang="ko-KR" altLang="en-US" dirty="0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838200" y="981076"/>
            <a:ext cx="10515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838200" y="966790"/>
            <a:ext cx="51435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 userDrawn="1"/>
        </p:nvCxnSpPr>
        <p:spPr>
          <a:xfrm rot="2700000">
            <a:off x="11095825" y="6358235"/>
            <a:ext cx="0" cy="288000"/>
          </a:xfrm>
          <a:prstGeom prst="line">
            <a:avLst/>
          </a:prstGeom>
          <a:ln>
            <a:solidFill>
              <a:srgbClr val="256D9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838200" y="6400412"/>
            <a:ext cx="2670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256D93"/>
                </a:solidFill>
              </a:rPr>
              <a:t>Beauty</a:t>
            </a:r>
            <a:r>
              <a:rPr lang="en-US" altLang="ko-KR" sz="1200" baseline="0" dirty="0" smtClean="0">
                <a:solidFill>
                  <a:srgbClr val="256D93"/>
                </a:solidFill>
              </a:rPr>
              <a:t> has no size.</a:t>
            </a:r>
            <a:r>
              <a:rPr lang="en-US" altLang="ko-KR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www.jstyle.co.kr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1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989C-9C68-4005-B8CA-CEDC663B5C88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3729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D869-929F-4ADB-B23F-30EA893AE080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944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B04-7490-49CA-B20C-F3A76DAFCB89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588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D10C9-07C3-4380-8F36-7367C28E2F4C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435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3A3C-F38C-4CD5-9D30-E389B42748F9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279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3725-2002-45F8-BC9F-036B1982CC21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681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FD55-13BE-4711-AA3A-4234034BB91E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0598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256D93"/>
            </a:gs>
            <a:gs pos="83000">
              <a:srgbClr val="2F7D9A"/>
            </a:gs>
            <a:gs pos="0">
              <a:srgbClr val="4FAEB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35C9D-9494-415B-8D7A-D574BBC8BE91}" type="datetime1">
              <a:rPr lang="ko-KR" altLang="en-US" smtClean="0"/>
              <a:t>2018-12-14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89B3A-F448-46ED-AA98-28C3C3388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17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gif"/><Relationship Id="rId10" Type="http://schemas.openxmlformats.org/officeDocument/2006/relationships/image" Target="../media/image20.jpeg"/><Relationship Id="rId19" Type="http://schemas.openxmlformats.org/officeDocument/2006/relationships/image" Target="../media/image29.gif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1.jpe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hyperlink" Target="http://www.topstarnews.net/news/articleView.html?idxno=490571#08e1" TargetMode="External"/><Relationship Id="rId18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hyperlink" Target="http://www.kns.tv/news/articleView.html?idxno=466641" TargetMode="External"/><Relationship Id="rId12" Type="http://schemas.openxmlformats.org/officeDocument/2006/relationships/image" Target="../media/image50.png"/><Relationship Id="rId17" Type="http://schemas.openxmlformats.org/officeDocument/2006/relationships/hyperlink" Target="https://www.youtube.com/watch?v=mJdM7lqfZ-0&amp;feature=youtu.be" TargetMode="External"/><Relationship Id="rId2" Type="http://schemas.openxmlformats.org/officeDocument/2006/relationships/hyperlink" Target="https://www.youtube.com/watch?v=Irn4nmoBdjc" TargetMode="Externa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hyperlink" Target="http://www.topstarnews.net/news/articleView.html?idxno=490567#08e1" TargetMode="External"/><Relationship Id="rId5" Type="http://schemas.openxmlformats.org/officeDocument/2006/relationships/hyperlink" Target="http://www.newsworks.co.kr/news/articleView.html?idxno=211671" TargetMode="External"/><Relationship Id="rId15" Type="http://schemas.openxmlformats.org/officeDocument/2006/relationships/hyperlink" Target="http://www.koreatimes.co.kr/www/culture/2018/10/199_257214.html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hyperlink" Target="http://newsbrite.net/sub_read.html?uid=18031&amp;section=sc8" TargetMode="External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sbscnbc.sbs.co.kr/read.jsp?pmArticleId=10000826718" TargetMode="External"/><Relationship Id="rId13" Type="http://schemas.openxmlformats.org/officeDocument/2006/relationships/image" Target="../media/image59.png"/><Relationship Id="rId18" Type="http://schemas.openxmlformats.org/officeDocument/2006/relationships/hyperlink" Target="http://www.ggilbo.com/news/articleView.html?idxno=345629" TargetMode="External"/><Relationship Id="rId3" Type="http://schemas.openxmlformats.org/officeDocument/2006/relationships/image" Target="../media/image54.png"/><Relationship Id="rId21" Type="http://schemas.openxmlformats.org/officeDocument/2006/relationships/image" Target="../media/image63.png"/><Relationship Id="rId7" Type="http://schemas.openxmlformats.org/officeDocument/2006/relationships/image" Target="../media/image56.png"/><Relationship Id="rId12" Type="http://schemas.openxmlformats.org/officeDocument/2006/relationships/hyperlink" Target="http://news.sbs.co.kr/news/endPage.do?news_id=N1003849421&amp;plink=ORI&amp;cooper=NAVER" TargetMode="External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2" Type="http://schemas.openxmlformats.org/officeDocument/2006/relationships/hyperlink" Target="http://www.edaily.co.kr/news/news_detail.asp?newsId=03965526612811608&amp;mediaCodeNo=257" TargetMode="External"/><Relationship Id="rId16" Type="http://schemas.openxmlformats.org/officeDocument/2006/relationships/hyperlink" Target="http://news.kbs.co.kr/news/view.do?ncd=3424257&amp;ref=A" TargetMode="External"/><Relationship Id="rId20" Type="http://schemas.openxmlformats.org/officeDocument/2006/relationships/hyperlink" Target="http://www.asiatoday.co.kr/view.php?key=2017020700104454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shionbiz.co.kr/TN/?cate=2&amp;recom=2&amp;idx=156744" TargetMode="External"/><Relationship Id="rId11" Type="http://schemas.openxmlformats.org/officeDocument/2006/relationships/image" Target="../media/image58.png"/><Relationship Id="rId24" Type="http://schemas.openxmlformats.org/officeDocument/2006/relationships/hyperlink" Target="http://news.mt.co.kr/mtview.php?no=2017061611210032269&amp;outlink=1" TargetMode="External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10" Type="http://schemas.openxmlformats.org/officeDocument/2006/relationships/hyperlink" Target="http://news.kbs.co.kr/news/view.do?ncd=3408118&amp;ref=A" TargetMode="External"/><Relationship Id="rId19" Type="http://schemas.openxmlformats.org/officeDocument/2006/relationships/image" Target="../media/image62.png"/><Relationship Id="rId4" Type="http://schemas.openxmlformats.org/officeDocument/2006/relationships/hyperlink" Target="http://www.cctvnews.co.kr/news/articleView.html?idxno=58377" TargetMode="External"/><Relationship Id="rId9" Type="http://schemas.openxmlformats.org/officeDocument/2006/relationships/image" Target="../media/image57.png"/><Relationship Id="rId14" Type="http://schemas.openxmlformats.org/officeDocument/2006/relationships/hyperlink" Target="http://news.kbs.co.kr/news/view.do?ncd=3424408&amp;ref=A" TargetMode="External"/><Relationship Id="rId22" Type="http://schemas.openxmlformats.org/officeDocument/2006/relationships/hyperlink" Target="http://www.fashionbiz.co.kr/TN/?cate=2&amp;recom=2&amp;idx=158869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nhapnews.co.kr/bulletin/2017/06/28/0200000000AKR20170628112200797.HTML?input=1195m" TargetMode="External"/><Relationship Id="rId13" Type="http://schemas.openxmlformats.org/officeDocument/2006/relationships/image" Target="../media/image71.png"/><Relationship Id="rId18" Type="http://schemas.openxmlformats.org/officeDocument/2006/relationships/hyperlink" Target="https://www.facebook.com/facespeakawake/videos/458631711160655/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hyperlink" Target="http://www.jobnjoy.com/portal/job/character_view.jsp?nidx=223952&amp;depth1=1&amp;depth2=2&amp;depth3=5" TargetMode="External"/><Relationship Id="rId17" Type="http://schemas.openxmlformats.org/officeDocument/2006/relationships/image" Target="../media/image73.png"/><Relationship Id="rId2" Type="http://schemas.openxmlformats.org/officeDocument/2006/relationships/hyperlink" Target="https://youtu.be/weC4jFk2_zM" TargetMode="External"/><Relationship Id="rId16" Type="http://schemas.openxmlformats.org/officeDocument/2006/relationships/hyperlink" Target="https://blog.naver.com/jobarajob/22109673289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z.chosun.com/site/data/html_dir/2017/07/24/2017072402091.html" TargetMode="External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openxmlformats.org/officeDocument/2006/relationships/hyperlink" Target="https://www.facebook.com/wikitree.page/posts/1847298548656165" TargetMode="External"/><Relationship Id="rId19" Type="http://schemas.openxmlformats.org/officeDocument/2006/relationships/image" Target="../media/image74.png"/><Relationship Id="rId4" Type="http://schemas.openxmlformats.org/officeDocument/2006/relationships/hyperlink" Target="https://www.instagram.com/p/BWrpfcPjvvn/?taken-by=allurekorea" TargetMode="External"/><Relationship Id="rId9" Type="http://schemas.openxmlformats.org/officeDocument/2006/relationships/image" Target="../media/image69.png"/><Relationship Id="rId14" Type="http://schemas.openxmlformats.org/officeDocument/2006/relationships/hyperlink" Target="http://www.ichannela.com/news/main/news_detailPage.do?publishId=00000005211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p.naver.com/?eText=%EC%95%84%EC%9D%B8%EB%B9%8C%EB%94%A9&amp;eType=SITE_1&amp;edid=1188699714&amp;elng=ac0803cd72f21d8765bf11d019661104&amp;elat=6fe06236c3b04e3bdce719bececd431f" TargetMode="External"/><Relationship Id="rId2" Type="http://schemas.openxmlformats.org/officeDocument/2006/relationships/hyperlink" Target="https://map.naver.com/?edid=402992014&amp;elng=147fecab24e2238d3d5bcf6e8268063d&amp;elat=589cba23188cd8654a858dd6b573ec5c&amp;eText=%EC%A0%9C%EC%9D%B4%EC%8A%A4%ED%83%80%EC%9D%BC&amp;eType=SITE_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23238" y="4010353"/>
            <a:ext cx="2222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400" dirty="0" smtClean="0">
                <a:solidFill>
                  <a:schemeClr val="bg1"/>
                </a:solidFill>
                <a:latin typeface="+mj-lt"/>
              </a:rPr>
              <a:t>㈜</a:t>
            </a:r>
            <a:r>
              <a:rPr lang="ko-KR" altLang="en-US" sz="1400" dirty="0" err="1" smtClean="0">
                <a:solidFill>
                  <a:schemeClr val="bg1"/>
                </a:solidFill>
                <a:latin typeface="+mj-lt"/>
              </a:rPr>
              <a:t>제이스타일</a:t>
            </a:r>
            <a:r>
              <a:rPr lang="ko-KR" altLang="en-US" sz="1400" dirty="0" smtClean="0">
                <a:solidFill>
                  <a:schemeClr val="bg1"/>
                </a:solidFill>
                <a:latin typeface="+mj-lt"/>
              </a:rPr>
              <a:t> 회사소개서</a:t>
            </a:r>
            <a:endParaRPr lang="en-US" altLang="ko-KR" sz="1400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421442" y="6296025"/>
            <a:ext cx="11349117" cy="307777"/>
            <a:chOff x="297744" y="6296025"/>
            <a:chExt cx="11349117" cy="307777"/>
          </a:xfrm>
        </p:grpSpPr>
        <p:sp>
          <p:nvSpPr>
            <p:cNvPr id="7" name="TextBox 6"/>
            <p:cNvSpPr txBox="1"/>
            <p:nvPr/>
          </p:nvSpPr>
          <p:spPr>
            <a:xfrm>
              <a:off x="297744" y="6296025"/>
              <a:ext cx="14526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bg1"/>
                  </a:solidFill>
                  <a:latin typeface="+mj-lt"/>
                </a:rPr>
                <a:t>www.jstyle.co.kr</a:t>
              </a:r>
              <a:endParaRPr lang="ko-KR" alt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 flipV="1">
              <a:off x="1750386" y="6449913"/>
              <a:ext cx="989647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34" y="2388288"/>
            <a:ext cx="3705225" cy="16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0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898854"/>
              </p:ext>
            </p:extLst>
          </p:nvPr>
        </p:nvGraphicFramePr>
        <p:xfrm>
          <a:off x="838200" y="1138432"/>
          <a:ext cx="10515604" cy="521791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674716">
                  <a:extLst>
                    <a:ext uri="{9D8B030D-6E8A-4147-A177-3AD203B41FA5}">
                      <a16:colId xmlns:a16="http://schemas.microsoft.com/office/drawing/2014/main" val="246251897"/>
                    </a:ext>
                  </a:extLst>
                </a:gridCol>
                <a:gridCol w="1296786">
                  <a:extLst>
                    <a:ext uri="{9D8B030D-6E8A-4147-A177-3AD203B41FA5}">
                      <a16:colId xmlns:a16="http://schemas.microsoft.com/office/drawing/2014/main" val="1860920463"/>
                    </a:ext>
                  </a:extLst>
                </a:gridCol>
                <a:gridCol w="2116514">
                  <a:extLst>
                    <a:ext uri="{9D8B030D-6E8A-4147-A177-3AD203B41FA5}">
                      <a16:colId xmlns:a16="http://schemas.microsoft.com/office/drawing/2014/main" val="2575763907"/>
                    </a:ext>
                  </a:extLst>
                </a:gridCol>
                <a:gridCol w="1606897">
                  <a:extLst>
                    <a:ext uri="{9D8B030D-6E8A-4147-A177-3AD203B41FA5}">
                      <a16:colId xmlns:a16="http://schemas.microsoft.com/office/drawing/2014/main" val="1444221789"/>
                    </a:ext>
                  </a:extLst>
                </a:gridCol>
                <a:gridCol w="1606897">
                  <a:extLst>
                    <a:ext uri="{9D8B030D-6E8A-4147-A177-3AD203B41FA5}">
                      <a16:colId xmlns:a16="http://schemas.microsoft.com/office/drawing/2014/main" val="968238552"/>
                    </a:ext>
                  </a:extLst>
                </a:gridCol>
                <a:gridCol w="1606897">
                  <a:extLst>
                    <a:ext uri="{9D8B030D-6E8A-4147-A177-3AD203B41FA5}">
                      <a16:colId xmlns:a16="http://schemas.microsoft.com/office/drawing/2014/main" val="1466509158"/>
                    </a:ext>
                  </a:extLst>
                </a:gridCol>
                <a:gridCol w="1606897">
                  <a:extLst>
                    <a:ext uri="{9D8B030D-6E8A-4147-A177-3AD203B41FA5}">
                      <a16:colId xmlns:a16="http://schemas.microsoft.com/office/drawing/2014/main" val="2824690075"/>
                    </a:ext>
                  </a:extLst>
                </a:gridCol>
              </a:tblGrid>
              <a:tr h="428909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자사몰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오픈마켓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소셜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종합몰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전문몰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오프라인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6927478"/>
                  </a:ext>
                </a:extLst>
              </a:tr>
              <a:tr h="35325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국내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745127"/>
                  </a:ext>
                </a:extLst>
              </a:tr>
              <a:tr h="12564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국외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5461809"/>
                  </a:ext>
                </a:extLst>
              </a:tr>
            </a:tbl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/>
              <a:t> 2   </a:t>
            </a:r>
            <a:r>
              <a:rPr lang="ko-KR" altLang="en-US" sz="2000" b="1" dirty="0"/>
              <a:t>비전 </a:t>
            </a:r>
            <a:r>
              <a:rPr lang="en-US" altLang="ko-KR" sz="2000" b="1" dirty="0"/>
              <a:t>&amp; </a:t>
            </a:r>
            <a:r>
              <a:rPr lang="ko-KR" altLang="en-US" sz="2000" b="1" dirty="0"/>
              <a:t>비즈니스  </a:t>
            </a:r>
            <a:r>
              <a:rPr lang="ko-KR" altLang="en-US" dirty="0"/>
              <a:t>                         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  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판매채널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10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860" y="3132151"/>
            <a:ext cx="962025" cy="419100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4978378" y="2684561"/>
            <a:ext cx="1491699" cy="1343203"/>
            <a:chOff x="4998018" y="2516878"/>
            <a:chExt cx="1491699" cy="1343203"/>
          </a:xfrm>
        </p:grpSpPr>
        <p:pic>
          <p:nvPicPr>
            <p:cNvPr id="1062" name="Picture 38" descr="티몬에 대한 이미지 검색결과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53" b="20211"/>
            <a:stretch/>
          </p:blipFill>
          <p:spPr bwMode="auto">
            <a:xfrm>
              <a:off x="4998018" y="3508808"/>
              <a:ext cx="1491699" cy="351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관련 이미지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" t="29092" r="2390" b="23177"/>
            <a:stretch/>
          </p:blipFill>
          <p:spPr bwMode="auto">
            <a:xfrm>
              <a:off x="5068874" y="2516878"/>
              <a:ext cx="1349988" cy="351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위메프에 대한 이미지 검색결과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1" t="33167" r="22779" b="29773"/>
            <a:stretch/>
          </p:blipFill>
          <p:spPr bwMode="auto">
            <a:xfrm>
              <a:off x="5210538" y="2955122"/>
              <a:ext cx="1066660" cy="468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그룹 15"/>
          <p:cNvGrpSpPr/>
          <p:nvPr/>
        </p:nvGrpSpPr>
        <p:grpSpPr>
          <a:xfrm>
            <a:off x="8230680" y="2931905"/>
            <a:ext cx="1490400" cy="850163"/>
            <a:chOff x="433839" y="4823439"/>
            <a:chExt cx="1490400" cy="850163"/>
          </a:xfrm>
        </p:grpSpPr>
        <p:pic>
          <p:nvPicPr>
            <p:cNvPr id="1044" name="Picture 20" descr="오가게에 대한 이미지 검색결과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36" b="27655"/>
            <a:stretch/>
          </p:blipFill>
          <p:spPr bwMode="auto">
            <a:xfrm>
              <a:off x="535257" y="4823439"/>
              <a:ext cx="1282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패션플러스에 대한 이미지 검색결과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35" t="40951" r="8521" b="23725"/>
            <a:stretch/>
          </p:blipFill>
          <p:spPr bwMode="auto">
            <a:xfrm>
              <a:off x="433839" y="5321702"/>
              <a:ext cx="1490400" cy="351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그룹 25"/>
          <p:cNvGrpSpPr/>
          <p:nvPr/>
        </p:nvGrpSpPr>
        <p:grpSpPr>
          <a:xfrm>
            <a:off x="6580162" y="2478922"/>
            <a:ext cx="1508195" cy="1775610"/>
            <a:chOff x="6589644" y="2393493"/>
            <a:chExt cx="1508195" cy="1775610"/>
          </a:xfrm>
        </p:grpSpPr>
        <p:pic>
          <p:nvPicPr>
            <p:cNvPr id="1046" name="Picture 22" descr="h몰에 대한 이미지 검색결과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9" t="21097" r="23549" b="21535"/>
            <a:stretch/>
          </p:blipFill>
          <p:spPr bwMode="auto">
            <a:xfrm>
              <a:off x="6732458" y="2941335"/>
              <a:ext cx="1204772" cy="400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관련 이미지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6" t="35695" r="17934" b="35639"/>
            <a:stretch/>
          </p:blipFill>
          <p:spPr bwMode="auto">
            <a:xfrm>
              <a:off x="6748261" y="2393493"/>
              <a:ext cx="1173166" cy="400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gs샵에 대한 이미지 검색결과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28" t="38071" r="17092" b="38072"/>
            <a:stretch/>
          </p:blipFill>
          <p:spPr bwMode="auto">
            <a:xfrm>
              <a:off x="6607439" y="3524928"/>
              <a:ext cx="1490400" cy="289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4" descr="관련 이미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1" t="29355" r="5510" b="31778"/>
            <a:stretch/>
          </p:blipFill>
          <p:spPr bwMode="auto">
            <a:xfrm>
              <a:off x="6589644" y="3997337"/>
              <a:ext cx="1490400" cy="17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그룹 23"/>
          <p:cNvGrpSpPr/>
          <p:nvPr/>
        </p:nvGrpSpPr>
        <p:grpSpPr>
          <a:xfrm>
            <a:off x="3016442" y="2166472"/>
            <a:ext cx="1714329" cy="2350458"/>
            <a:chOff x="3008954" y="2202587"/>
            <a:chExt cx="1714329" cy="2350458"/>
          </a:xfrm>
        </p:grpSpPr>
        <p:pic>
          <p:nvPicPr>
            <p:cNvPr id="1034" name="Picture 10" descr="11번가에 대한 이미지 검색결과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606" y="2202587"/>
              <a:ext cx="1380908" cy="449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네이버 스토어팜에 대한 이미지 검색결과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7" t="3880" r="2408" b="8024"/>
            <a:stretch/>
          </p:blipFill>
          <p:spPr bwMode="auto">
            <a:xfrm>
              <a:off x="3162047" y="4103263"/>
              <a:ext cx="1402022" cy="449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지마켓에 대한 이미지 검색결과"/>
            <p:cNvPicPr>
              <a:picLocks noChangeAspect="1" noChangeArrowheads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6" t="35175" r="14594" b="36597"/>
            <a:stretch/>
          </p:blipFill>
          <p:spPr bwMode="auto">
            <a:xfrm>
              <a:off x="3008954" y="2750663"/>
              <a:ext cx="1708211" cy="449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옥션에 대한 이미지 검색결과"/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78" b="27472"/>
            <a:stretch/>
          </p:blipFill>
          <p:spPr bwMode="auto">
            <a:xfrm>
              <a:off x="3025483" y="3261053"/>
              <a:ext cx="1697800" cy="277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네이버 쇼핑에 대한 이미지 검색결과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9" t="29240" r="6824" b="32544"/>
            <a:stretch/>
          </p:blipFill>
          <p:spPr bwMode="auto">
            <a:xfrm>
              <a:off x="3327538" y="3571916"/>
              <a:ext cx="1071042" cy="476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/>
          <p:cNvGrpSpPr/>
          <p:nvPr/>
        </p:nvGrpSpPr>
        <p:grpSpPr>
          <a:xfrm>
            <a:off x="8195748" y="5401931"/>
            <a:ext cx="1492991" cy="597608"/>
            <a:chOff x="8197044" y="5467287"/>
            <a:chExt cx="1492991" cy="597608"/>
          </a:xfrm>
        </p:grpSpPr>
        <p:pic>
          <p:nvPicPr>
            <p:cNvPr id="1060" name="Picture 36" descr="main_logo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" t="24078" r="4345" b="15191"/>
            <a:stretch/>
          </p:blipFill>
          <p:spPr bwMode="auto">
            <a:xfrm>
              <a:off x="8199635" y="5467287"/>
              <a:ext cx="1490400" cy="326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관련 이미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1" t="43054" r="4258" b="43778"/>
            <a:stretch/>
          </p:blipFill>
          <p:spPr bwMode="auto">
            <a:xfrm>
              <a:off x="8197044" y="5851579"/>
              <a:ext cx="1490400" cy="21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Picture 34" descr="관련 이미지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29355" r="5510" b="31778"/>
          <a:stretch/>
        </p:blipFill>
        <p:spPr bwMode="auto">
          <a:xfrm>
            <a:off x="6587052" y="5606144"/>
            <a:ext cx="1490400" cy="17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256D93"/>
              </a:gs>
              <a:gs pos="0">
                <a:srgbClr val="4FAEB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9804444" y="5504045"/>
            <a:ext cx="1490400" cy="447973"/>
            <a:chOff x="9823711" y="5675811"/>
            <a:chExt cx="1490400" cy="447973"/>
          </a:xfrm>
        </p:grpSpPr>
        <p:pic>
          <p:nvPicPr>
            <p:cNvPr id="1088" name="Picture 64" descr="Matsuzakaya 나고야점"/>
            <p:cNvPicPr>
              <a:picLocks noChangeAspect="1" noChangeArrowheads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423" b="144"/>
            <a:stretch/>
          </p:blipFill>
          <p:spPr bwMode="auto">
            <a:xfrm>
              <a:off x="9823711" y="5675811"/>
              <a:ext cx="1490400" cy="235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0115453" y="5816007"/>
              <a:ext cx="906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NAGOYA</a:t>
              </a:r>
              <a:endPara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1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/>
              <a:t> 2   </a:t>
            </a:r>
            <a:r>
              <a:rPr lang="ko-KR" altLang="en-US" sz="2000" b="1" dirty="0"/>
              <a:t>비전 </a:t>
            </a:r>
            <a:r>
              <a:rPr lang="en-US" altLang="ko-KR" sz="2000" b="1" dirty="0"/>
              <a:t>&amp; </a:t>
            </a:r>
            <a:r>
              <a:rPr lang="ko-KR" altLang="en-US" sz="2000" b="1" dirty="0"/>
              <a:t>비즈니스  </a:t>
            </a:r>
            <a:r>
              <a:rPr lang="ko-KR" altLang="en-US" dirty="0"/>
              <a:t>                         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  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매출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11</a:t>
            </a:fld>
            <a:endParaRPr lang="ko-KR" altLang="en-US" dirty="0"/>
          </a:p>
        </p:txBody>
      </p:sp>
      <p:graphicFrame>
        <p:nvGraphicFramePr>
          <p:cNvPr id="30" name="내용 개체 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514973"/>
              </p:ext>
            </p:extLst>
          </p:nvPr>
        </p:nvGraphicFramePr>
        <p:xfrm>
          <a:off x="838200" y="1155469"/>
          <a:ext cx="10515600" cy="5021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직사각형 30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256D93"/>
              </a:gs>
              <a:gs pos="0">
                <a:srgbClr val="4FAEB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91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256D93"/>
            </a:gs>
            <a:gs pos="0">
              <a:srgbClr val="2F7D9A"/>
            </a:gs>
            <a:gs pos="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제작브랜드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4562475"/>
            <a:ext cx="3171825" cy="4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6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9000"/>
                    </a14:imgEffect>
                  </a14:imgLayer>
                </a14:imgProps>
              </a:ext>
            </a:extLst>
          </a:blip>
          <a:srcRect l="1" r="156"/>
          <a:stretch/>
        </p:blipFill>
        <p:spPr>
          <a:xfrm>
            <a:off x="1" y="1468789"/>
            <a:ext cx="12191999" cy="2006596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 smtClean="0"/>
              <a:t> 3   </a:t>
            </a:r>
            <a:r>
              <a:rPr lang="ko-KR" altLang="en-US" sz="2000" b="1" dirty="0" err="1" smtClean="0"/>
              <a:t>제작브랜드</a:t>
            </a:r>
            <a:r>
              <a:rPr lang="ko-KR" altLang="en-US" sz="2000" b="1" dirty="0" smtClean="0"/>
              <a:t>  </a:t>
            </a:r>
            <a:r>
              <a:rPr lang="ko-KR" altLang="en-US" dirty="0" smtClean="0"/>
              <a:t>                         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                  </a:t>
            </a: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EVELLET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소개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838200" y="3638550"/>
            <a:ext cx="10515600" cy="27177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ko-KR" altLang="en-US" sz="2400" b="1" dirty="0" err="1" smtClean="0">
                <a:solidFill>
                  <a:srgbClr val="7030A0"/>
                </a:solidFill>
              </a:rPr>
              <a:t>이블렛</a:t>
            </a:r>
            <a:r>
              <a:rPr lang="ko-KR" altLang="en-US" sz="1400" dirty="0" err="1" smtClean="0">
                <a:solidFill>
                  <a:schemeClr val="tx1"/>
                </a:solidFill>
              </a:rPr>
              <a:t>은</a:t>
            </a:r>
            <a:r>
              <a:rPr lang="ko-KR" altLang="en-US" sz="1400" dirty="0" smtClean="0">
                <a:solidFill>
                  <a:schemeClr val="tx1"/>
                </a:solidFill>
              </a:rPr>
              <a:t> 건강한 아름다움을 가진 플러스사이즈 여성을 위한 한국의 대표 플러스사이즈 패션 전문 브랜드입니다</a:t>
            </a:r>
            <a:r>
              <a:rPr lang="en-US" altLang="ko-KR" sz="14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14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600" b="1" dirty="0" smtClean="0">
                <a:solidFill>
                  <a:srgbClr val="7030A0"/>
                </a:solidFill>
              </a:rPr>
              <a:t>“Beauty has no size.”</a:t>
            </a:r>
            <a:r>
              <a:rPr lang="en-US" altLang="ko-KR" sz="1600" dirty="0" smtClean="0">
                <a:solidFill>
                  <a:srgbClr val="7030A0"/>
                </a:solidFill>
              </a:rPr>
              <a:t> </a:t>
            </a:r>
            <a:r>
              <a:rPr lang="ko-KR" altLang="en-US" sz="1400" dirty="0" smtClean="0">
                <a:solidFill>
                  <a:schemeClr val="tx1"/>
                </a:solidFill>
              </a:rPr>
              <a:t>아름다움에는 사이즈 기준이 없다</a:t>
            </a:r>
            <a:r>
              <a:rPr lang="en-US" altLang="ko-KR" sz="1400" dirty="0" smtClean="0">
                <a:solidFill>
                  <a:schemeClr val="tx1"/>
                </a:solidFill>
              </a:rPr>
              <a:t>.' </a:t>
            </a:r>
            <a:r>
              <a:rPr lang="ko-KR" altLang="en-US" sz="1400" dirty="0" smtClean="0">
                <a:solidFill>
                  <a:schemeClr val="tx1"/>
                </a:solidFill>
              </a:rPr>
              <a:t>라는 슬로건으로 플러스사이즈 패션과 문화에 앞장서며</a:t>
            </a:r>
            <a:r>
              <a:rPr lang="en-US" altLang="ko-KR" sz="1400" dirty="0" smtClean="0">
                <a:solidFill>
                  <a:schemeClr val="tx1"/>
                </a:solidFill>
              </a:rPr>
              <a:t>, </a:t>
            </a:r>
            <a:r>
              <a:rPr lang="ko-KR" altLang="en-US" sz="1400" dirty="0" smtClean="0">
                <a:solidFill>
                  <a:schemeClr val="tx1"/>
                </a:solidFill>
              </a:rPr>
              <a:t>플러스사이즈 여성을 위한 라이프 스타일을 제안합니다</a:t>
            </a:r>
            <a:r>
              <a:rPr lang="en-US" altLang="ko-KR" sz="14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1400" dirty="0" err="1" smtClean="0">
                <a:solidFill>
                  <a:schemeClr val="tx1"/>
                </a:solidFill>
              </a:rPr>
              <a:t>이블렛은</a:t>
            </a:r>
            <a:r>
              <a:rPr lang="ko-KR" altLang="en-US" sz="1400" dirty="0" smtClean="0">
                <a:solidFill>
                  <a:schemeClr val="tx1"/>
                </a:solidFill>
              </a:rPr>
              <a:t> 단순히 사이즈만 키워 만든 옷이 아닙니다</a:t>
            </a:r>
            <a:r>
              <a:rPr lang="en-US" altLang="ko-KR" sz="14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1400" dirty="0" smtClean="0">
                <a:solidFill>
                  <a:schemeClr val="tx1"/>
                </a:solidFill>
              </a:rPr>
              <a:t>10</a:t>
            </a:r>
            <a:r>
              <a:rPr lang="ko-KR" altLang="en-US" sz="1400" dirty="0" smtClean="0">
                <a:solidFill>
                  <a:schemeClr val="tx1"/>
                </a:solidFill>
              </a:rPr>
              <a:t>년간 </a:t>
            </a:r>
            <a:r>
              <a:rPr lang="ko-KR" altLang="en-US" sz="1400" dirty="0" err="1" smtClean="0">
                <a:solidFill>
                  <a:schemeClr val="tx1"/>
                </a:solidFill>
              </a:rPr>
              <a:t>빅사이즈</a:t>
            </a:r>
            <a:r>
              <a:rPr lang="ko-KR" altLang="en-US" sz="1400" dirty="0" smtClean="0">
                <a:solidFill>
                  <a:schemeClr val="tx1"/>
                </a:solidFill>
              </a:rPr>
              <a:t> 체형을 집중 연구</a:t>
            </a:r>
            <a:r>
              <a:rPr lang="en-US" altLang="ko-KR" sz="1400" dirty="0" smtClean="0">
                <a:solidFill>
                  <a:schemeClr val="tx1"/>
                </a:solidFill>
              </a:rPr>
              <a:t>, </a:t>
            </a:r>
            <a:r>
              <a:rPr lang="ko-KR" altLang="en-US" sz="1400" dirty="0" smtClean="0">
                <a:solidFill>
                  <a:schemeClr val="tx1"/>
                </a:solidFill>
              </a:rPr>
              <a:t>최적화된 패턴을 개발해 플러스 </a:t>
            </a:r>
            <a:r>
              <a:rPr lang="ko-KR" altLang="en-US" sz="1400" dirty="0" err="1" smtClean="0">
                <a:solidFill>
                  <a:schemeClr val="tx1"/>
                </a:solidFill>
              </a:rPr>
              <a:t>사이즈만을</a:t>
            </a:r>
            <a:r>
              <a:rPr lang="ko-KR" altLang="en-US" sz="1400" dirty="0" smtClean="0">
                <a:solidFill>
                  <a:schemeClr val="tx1"/>
                </a:solidFill>
              </a:rPr>
              <a:t> 위한 </a:t>
            </a:r>
            <a:r>
              <a:rPr lang="ko-KR" altLang="en-US" sz="1400" dirty="0" err="1" smtClean="0">
                <a:solidFill>
                  <a:schemeClr val="tx1"/>
                </a:solidFill>
              </a:rPr>
              <a:t>트렌디한</a:t>
            </a:r>
            <a:r>
              <a:rPr lang="ko-KR" altLang="en-US" sz="1400" dirty="0" smtClean="0">
                <a:solidFill>
                  <a:schemeClr val="tx1"/>
                </a:solidFill>
              </a:rPr>
              <a:t> 디자인을 입히고</a:t>
            </a:r>
            <a:r>
              <a:rPr lang="en-US" altLang="ko-KR" sz="1400" dirty="0" smtClean="0">
                <a:solidFill>
                  <a:schemeClr val="tx1"/>
                </a:solidFill>
              </a:rPr>
              <a:t>, </a:t>
            </a:r>
            <a:r>
              <a:rPr lang="ko-KR" altLang="en-US" sz="1400" dirty="0" smtClean="0">
                <a:solidFill>
                  <a:schemeClr val="tx1"/>
                </a:solidFill>
              </a:rPr>
              <a:t>좋은 소재와 깔끔한 봉제로 마무리하여 더욱 완성도를 높였습니다</a:t>
            </a:r>
            <a:r>
              <a:rPr lang="en-US" altLang="ko-KR" sz="14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1400" dirty="0" smtClean="0">
                <a:solidFill>
                  <a:schemeClr val="tx1"/>
                </a:solidFill>
              </a:rPr>
              <a:t>좋은 옷을 좋은 가격으로 언제 어디서든 함께 할 수 있는 </a:t>
            </a:r>
            <a:r>
              <a:rPr lang="ko-KR" altLang="en-US" sz="1400" dirty="0" err="1" smtClean="0">
                <a:solidFill>
                  <a:schemeClr val="tx1"/>
                </a:solidFill>
              </a:rPr>
              <a:t>이블렛입니다</a:t>
            </a:r>
            <a:r>
              <a:rPr lang="en-US" altLang="ko-KR" sz="14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256D93"/>
              </a:gs>
              <a:gs pos="0">
                <a:srgbClr val="7030A0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9" y="1757712"/>
            <a:ext cx="9525000" cy="1428750"/>
          </a:xfrm>
          <a:prstGeom prst="rect">
            <a:avLst/>
          </a:prstGeom>
          <a:effectLst>
            <a:glow rad="152400">
              <a:schemeClr val="bg1">
                <a:alpha val="41000"/>
              </a:schemeClr>
            </a:glow>
          </a:effectLst>
        </p:spPr>
      </p:pic>
      <p:cxnSp>
        <p:nvCxnSpPr>
          <p:cNvPr id="9" name="직선 연결선 8"/>
          <p:cNvCxnSpPr/>
          <p:nvPr/>
        </p:nvCxnSpPr>
        <p:spPr>
          <a:xfrm rot="2700000">
            <a:off x="11095825" y="6358235"/>
            <a:ext cx="0" cy="288000"/>
          </a:xfrm>
          <a:prstGeom prst="line">
            <a:avLst/>
          </a:prstGeom>
          <a:ln>
            <a:solidFill>
              <a:srgbClr val="256D9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49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89" y="2911704"/>
            <a:ext cx="2369799" cy="1800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0" y="4823927"/>
            <a:ext cx="12192000" cy="1442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/>
              <a:t> 3   </a:t>
            </a:r>
            <a:r>
              <a:rPr lang="ko-KR" altLang="en-US" sz="2000" b="1" dirty="0" err="1"/>
              <a:t>제작브랜드</a:t>
            </a:r>
            <a:r>
              <a:rPr lang="ko-KR" altLang="en-US" sz="2000" b="1" dirty="0"/>
              <a:t>  </a:t>
            </a:r>
            <a:r>
              <a:rPr lang="ko-KR" altLang="en-US" dirty="0"/>
              <a:t>                         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                 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EVELLET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컨셉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838200" y="4937929"/>
            <a:ext cx="10515600" cy="1222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2000" dirty="0" smtClean="0">
                <a:solidFill>
                  <a:srgbClr val="4FAEB1"/>
                </a:solidFill>
              </a:rPr>
              <a:t>20~30</a:t>
            </a:r>
            <a:r>
              <a:rPr lang="ko-KR" altLang="en-US" sz="2000" dirty="0" smtClean="0"/>
              <a:t>대 플러스사이즈 여성을 위한 </a:t>
            </a:r>
            <a:r>
              <a:rPr lang="ko-KR" altLang="en-US" sz="2000" dirty="0" smtClean="0">
                <a:solidFill>
                  <a:srgbClr val="4FAEB1"/>
                </a:solidFill>
              </a:rPr>
              <a:t>편안함</a:t>
            </a:r>
            <a:r>
              <a:rPr lang="ko-KR" altLang="en-US" sz="2000" dirty="0" smtClean="0"/>
              <a:t>과 </a:t>
            </a:r>
            <a:r>
              <a:rPr lang="ko-KR" altLang="en-US" sz="2000" dirty="0" smtClean="0">
                <a:solidFill>
                  <a:srgbClr val="4FAEB1"/>
                </a:solidFill>
              </a:rPr>
              <a:t>활동성</a:t>
            </a:r>
            <a:r>
              <a:rPr lang="ko-KR" altLang="en-US" sz="2000" dirty="0" smtClean="0"/>
              <a:t>을 지향하는 </a:t>
            </a:r>
            <a:r>
              <a:rPr lang="ko-KR" altLang="en-US" sz="2000" dirty="0" err="1" smtClean="0"/>
              <a:t>트렌디한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데일리룩</a:t>
            </a:r>
            <a:endParaRPr lang="en-US" altLang="ko-KR" sz="2000" dirty="0" smtClean="0"/>
          </a:p>
          <a:p>
            <a:pPr marL="0" indent="0" algn="ctr">
              <a:buNone/>
            </a:pPr>
            <a:r>
              <a:rPr lang="ko-KR" altLang="en-US" sz="2000" dirty="0" smtClean="0"/>
              <a:t>플러스사이즈를 가장 아름답게 표현할 수 있는 다양한 스타일을 제안</a:t>
            </a:r>
            <a:endParaRPr lang="en-US" altLang="ko-KR" sz="2000" dirty="0" smtClean="0"/>
          </a:p>
          <a:p>
            <a:pPr marL="0" indent="0" algn="ctr">
              <a:buNone/>
            </a:pPr>
            <a:r>
              <a:rPr lang="ko-KR" altLang="en-US" sz="2000" dirty="0" smtClean="0"/>
              <a:t>내면에서 우러나오는 당당한 자신감으로 자신의 매력을 표현하는 패션감각을 즐기는 여성</a:t>
            </a:r>
            <a:endParaRPr lang="en-US" altLang="ko-KR" sz="2000" dirty="0" smtClean="0"/>
          </a:p>
          <a:p>
            <a:pPr marL="0" indent="0" algn="ctr">
              <a:buNone/>
            </a:pPr>
            <a:endParaRPr lang="ko-KR" altLang="en-US" sz="2000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256D93"/>
              </a:gs>
              <a:gs pos="0">
                <a:srgbClr val="7030A0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894"/>
            <a:ext cx="2122641" cy="180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78" y="1111704"/>
            <a:ext cx="2078522" cy="180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85" y="1111894"/>
            <a:ext cx="2250000" cy="18000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1894"/>
            <a:ext cx="2250000" cy="18000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315" y="2911704"/>
            <a:ext cx="1973684" cy="1800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72" y="2911704"/>
            <a:ext cx="2250000" cy="18000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57" y="1111704"/>
            <a:ext cx="2192442" cy="180000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638" y="2911704"/>
            <a:ext cx="2471362" cy="180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12" y="2911704"/>
            <a:ext cx="2150538" cy="1800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/>
          <a:stretch/>
        </p:blipFill>
        <p:spPr>
          <a:xfrm>
            <a:off x="6382399" y="1111704"/>
            <a:ext cx="1824275" cy="1800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1" b="23461"/>
          <a:stretch/>
        </p:blipFill>
        <p:spPr>
          <a:xfrm>
            <a:off x="8194371" y="1111704"/>
            <a:ext cx="192926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2" y="3192238"/>
            <a:ext cx="2445093" cy="161238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0" y="4907718"/>
            <a:ext cx="12192000" cy="1442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 smtClean="0"/>
              <a:t>4. </a:t>
            </a:r>
            <a:r>
              <a:rPr lang="ko-KR" altLang="en-US" sz="2000" b="1" dirty="0" smtClean="0"/>
              <a:t>언론보도 </a:t>
            </a:r>
            <a:r>
              <a:rPr lang="en-US" altLang="ko-KR" sz="2000" b="1" dirty="0" smtClean="0"/>
              <a:t>– </a:t>
            </a:r>
            <a:r>
              <a:rPr lang="ko-KR" altLang="en-US" sz="2000" b="1" dirty="0" smtClean="0"/>
              <a:t>다양한 문화사업 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608670" y="5017878"/>
            <a:ext cx="10974659" cy="1222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2000" dirty="0" smtClean="0"/>
              <a:t>플러스 사이즈 선두 기업의 도약과 문화사업을 지향하기 위해 </a:t>
            </a:r>
            <a:r>
              <a:rPr lang="en-US" altLang="ko-KR" sz="2000" b="1" dirty="0" smtClean="0">
                <a:solidFill>
                  <a:srgbClr val="4FAEB1"/>
                </a:solidFill>
              </a:rPr>
              <a:t>FW </a:t>
            </a:r>
            <a:r>
              <a:rPr lang="ko-KR" altLang="en-US" sz="2000" b="1" dirty="0" err="1" smtClean="0">
                <a:solidFill>
                  <a:srgbClr val="4FAEB1"/>
                </a:solidFill>
              </a:rPr>
              <a:t>컬렉션쇼</a:t>
            </a:r>
            <a:r>
              <a:rPr lang="ko-KR" altLang="en-US" sz="2000" b="1" dirty="0" smtClean="0">
                <a:solidFill>
                  <a:srgbClr val="4FAEB1"/>
                </a:solidFill>
              </a:rPr>
              <a:t> </a:t>
            </a:r>
            <a:r>
              <a:rPr lang="ko-KR" altLang="en-US" sz="2000" dirty="0" smtClean="0"/>
              <a:t>개최</a:t>
            </a:r>
            <a:endParaRPr lang="en-US" altLang="ko-KR" sz="2000" dirty="0" smtClean="0"/>
          </a:p>
          <a:p>
            <a:pPr marL="0" indent="0" algn="ctr">
              <a:buNone/>
            </a:pPr>
            <a:r>
              <a:rPr lang="ko-KR" altLang="en-US" sz="2000" b="1" dirty="0" smtClean="0">
                <a:solidFill>
                  <a:srgbClr val="4FAEB1"/>
                </a:solidFill>
              </a:rPr>
              <a:t>뮤즈 모델 선발대회</a:t>
            </a:r>
            <a:r>
              <a:rPr lang="ko-KR" altLang="en-US" sz="2000" dirty="0" smtClean="0"/>
              <a:t>를 매년 열며 플러스 사이즈의 사회적 관심과 참여 도모</a:t>
            </a:r>
            <a:endParaRPr lang="en-US" altLang="ko-KR" sz="2000" dirty="0" smtClean="0"/>
          </a:p>
          <a:p>
            <a:pPr marL="0" indent="0" algn="ctr">
              <a:buNone/>
            </a:pPr>
            <a:r>
              <a:rPr lang="ko-KR" altLang="en-US" sz="2000" dirty="0" smtClean="0"/>
              <a:t>그에 따른 각광과 메시지를 담아 </a:t>
            </a:r>
            <a:r>
              <a:rPr lang="en-US" altLang="ko-KR" sz="2000" b="1" dirty="0" smtClean="0">
                <a:solidFill>
                  <a:srgbClr val="4FAEB1"/>
                </a:solidFill>
              </a:rPr>
              <a:t>KBS </a:t>
            </a:r>
            <a:r>
              <a:rPr lang="ko-KR" altLang="en-US" sz="2000" b="1" dirty="0" smtClean="0">
                <a:solidFill>
                  <a:srgbClr val="4FAEB1"/>
                </a:solidFill>
              </a:rPr>
              <a:t>다큐 </a:t>
            </a:r>
            <a:r>
              <a:rPr lang="en-US" altLang="ko-KR" sz="2000" b="1" dirty="0" smtClean="0">
                <a:solidFill>
                  <a:srgbClr val="4FAEB1"/>
                </a:solidFill>
              </a:rPr>
              <a:t>3</a:t>
            </a:r>
            <a:r>
              <a:rPr lang="ko-KR" altLang="en-US" sz="2000" b="1" dirty="0" smtClean="0">
                <a:solidFill>
                  <a:srgbClr val="4FAEB1"/>
                </a:solidFill>
              </a:rPr>
              <a:t>일</a:t>
            </a:r>
            <a:r>
              <a:rPr lang="ko-KR" altLang="en-US" sz="2000" dirty="0" smtClean="0"/>
              <a:t>에서 방영되어 브랜드 인지도 상승 </a:t>
            </a:r>
            <a:endParaRPr lang="en-US" altLang="ko-KR" sz="2000" dirty="0" smtClean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256D93"/>
              </a:gs>
              <a:gs pos="0">
                <a:srgbClr val="7030A0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 descr="Free illustration: Mouse, Pointer, Arrow, Ps, Computer - Free Image on Pixabay - 13458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26" y="2403166"/>
            <a:ext cx="488795" cy="488795"/>
          </a:xfrm>
          <a:prstGeom prst="rect">
            <a:avLst/>
          </a:prstGeom>
        </p:spPr>
      </p:pic>
      <p:pic>
        <p:nvPicPr>
          <p:cNvPr id="27" name="그림 26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345" y="1436694"/>
            <a:ext cx="2623249" cy="1744840"/>
          </a:xfrm>
          <a:prstGeom prst="rect">
            <a:avLst/>
          </a:prstGeom>
        </p:spPr>
      </p:pic>
      <p:pic>
        <p:nvPicPr>
          <p:cNvPr id="28" name="그림 27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7425" y="1461829"/>
            <a:ext cx="2592658" cy="1703408"/>
          </a:xfrm>
          <a:prstGeom prst="rect">
            <a:avLst/>
          </a:prstGeom>
        </p:spPr>
      </p:pic>
      <p:pic>
        <p:nvPicPr>
          <p:cNvPr id="29" name="그림 28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8625" y="1456216"/>
            <a:ext cx="2389367" cy="1588055"/>
          </a:xfrm>
          <a:prstGeom prst="rect">
            <a:avLst/>
          </a:prstGeom>
        </p:spPr>
      </p:pic>
      <p:pic>
        <p:nvPicPr>
          <p:cNvPr id="33" name="그림 32">
            <a:hlinkClick r:id="rId11"/>
          </p:cNvPr>
          <p:cNvPicPr>
            <a:picLocks noChangeAspect="1"/>
          </p:cNvPicPr>
          <p:nvPr/>
        </p:nvPicPr>
        <p:blipFill rotWithShape="1">
          <a:blip r:embed="rId12"/>
          <a:srcRect l="1546"/>
          <a:stretch/>
        </p:blipFill>
        <p:spPr>
          <a:xfrm>
            <a:off x="3515182" y="3172633"/>
            <a:ext cx="2503995" cy="1651591"/>
          </a:xfrm>
          <a:prstGeom prst="rect">
            <a:avLst/>
          </a:prstGeom>
        </p:spPr>
      </p:pic>
      <p:pic>
        <p:nvPicPr>
          <p:cNvPr id="34" name="그림 33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9177" y="3160707"/>
            <a:ext cx="2563438" cy="1712878"/>
          </a:xfrm>
          <a:prstGeom prst="rect">
            <a:avLst/>
          </a:prstGeom>
        </p:spPr>
      </p:pic>
      <p:pic>
        <p:nvPicPr>
          <p:cNvPr id="35" name="그림 34">
            <a:hlinkClick r:id="rId15"/>
          </p:cNvPr>
          <p:cNvPicPr>
            <a:picLocks noChangeAspect="1"/>
          </p:cNvPicPr>
          <p:nvPr/>
        </p:nvPicPr>
        <p:blipFill rotWithShape="1">
          <a:blip r:embed="rId16"/>
          <a:srcRect l="1600" r="4702"/>
          <a:stretch/>
        </p:blipFill>
        <p:spPr>
          <a:xfrm>
            <a:off x="8610600" y="3145461"/>
            <a:ext cx="2471677" cy="1721587"/>
          </a:xfrm>
          <a:prstGeom prst="rect">
            <a:avLst/>
          </a:prstGeom>
        </p:spPr>
      </p:pic>
      <p:pic>
        <p:nvPicPr>
          <p:cNvPr id="10" name="그림 9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77992" y="1446288"/>
            <a:ext cx="2553146" cy="1652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5345" y="1025407"/>
            <a:ext cx="769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FW</a:t>
            </a:r>
            <a:r>
              <a:rPr lang="ko-KR" altLang="en-US" b="1" dirty="0" err="1"/>
              <a:t>컬렉션쇼와</a:t>
            </a:r>
            <a:r>
              <a:rPr lang="ko-KR" altLang="en-US" b="1" dirty="0"/>
              <a:t> 뮤즈 </a:t>
            </a:r>
            <a:r>
              <a:rPr lang="en-US" altLang="ko-KR" b="1" dirty="0"/>
              <a:t>3</a:t>
            </a:r>
            <a:r>
              <a:rPr lang="ko-KR" altLang="en-US" b="1" dirty="0"/>
              <a:t>기 모델 </a:t>
            </a:r>
            <a:r>
              <a:rPr lang="ko-KR" altLang="en-US" b="1" dirty="0" smtClean="0"/>
              <a:t>선발대회 그리고 </a:t>
            </a:r>
            <a:r>
              <a:rPr lang="en-US" altLang="ko-KR" b="1" dirty="0" smtClean="0"/>
              <a:t>KBS </a:t>
            </a:r>
            <a:r>
              <a:rPr lang="ko-KR" altLang="en-US" b="1" dirty="0" smtClean="0"/>
              <a:t>다큐</a:t>
            </a:r>
            <a:r>
              <a:rPr lang="en-US" altLang="ko-KR" b="1" dirty="0" smtClean="0"/>
              <a:t> 3</a:t>
            </a:r>
            <a:r>
              <a:rPr lang="ko-KR" altLang="en-US" b="1" dirty="0" smtClean="0"/>
              <a:t>일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558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/>
              <a:t> 4</a:t>
            </a:r>
            <a:r>
              <a:rPr lang="en-US" altLang="ko-KR" sz="2000" b="1" dirty="0" smtClean="0"/>
              <a:t>   </a:t>
            </a:r>
            <a:r>
              <a:rPr lang="ko-KR" altLang="en-US" sz="2000" b="1" dirty="0" smtClean="0"/>
              <a:t>언론보도</a:t>
            </a:r>
            <a:r>
              <a:rPr lang="en-US" altLang="ko-KR" sz="2000" b="1" dirty="0" smtClean="0"/>
              <a:t>. 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16</a:t>
            </a:fld>
            <a:endParaRPr lang="ko-KR" altLang="en-US" dirty="0"/>
          </a:p>
        </p:txBody>
      </p:sp>
      <p:grpSp>
        <p:nvGrpSpPr>
          <p:cNvPr id="35" name="그룹 34"/>
          <p:cNvGrpSpPr/>
          <p:nvPr/>
        </p:nvGrpSpPr>
        <p:grpSpPr>
          <a:xfrm>
            <a:off x="1056000" y="1226307"/>
            <a:ext cx="10080000" cy="5035092"/>
            <a:chOff x="886517" y="1226307"/>
            <a:chExt cx="10080000" cy="5035092"/>
          </a:xfrm>
        </p:grpSpPr>
        <p:pic>
          <p:nvPicPr>
            <p:cNvPr id="4" name="그림 3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517" y="1232015"/>
              <a:ext cx="2520000" cy="1676693"/>
            </a:xfrm>
            <a:prstGeom prst="rect">
              <a:avLst/>
            </a:prstGeom>
          </p:spPr>
        </p:pic>
        <p:pic>
          <p:nvPicPr>
            <p:cNvPr id="5" name="그림 4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6517" y="1232015"/>
              <a:ext cx="2520000" cy="1684970"/>
            </a:xfrm>
            <a:prstGeom prst="rect">
              <a:avLst/>
            </a:prstGeom>
          </p:spPr>
        </p:pic>
        <p:pic>
          <p:nvPicPr>
            <p:cNvPr id="8" name="그림 7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46517" y="1226307"/>
              <a:ext cx="2520000" cy="1681654"/>
            </a:xfrm>
            <a:prstGeom prst="rect">
              <a:avLst/>
            </a:prstGeom>
          </p:spPr>
        </p:pic>
        <p:pic>
          <p:nvPicPr>
            <p:cNvPr id="9" name="그림 8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26517" y="1226307"/>
              <a:ext cx="2520000" cy="1681654"/>
            </a:xfrm>
            <a:prstGeom prst="rect">
              <a:avLst/>
            </a:prstGeom>
          </p:spPr>
        </p:pic>
        <p:pic>
          <p:nvPicPr>
            <p:cNvPr id="16" name="그림 15">
              <a:hlinkClick r:id="rId10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06517" y="2914416"/>
              <a:ext cx="2520000" cy="1671732"/>
            </a:xfrm>
            <a:prstGeom prst="rect">
              <a:avLst/>
            </a:prstGeom>
          </p:spPr>
        </p:pic>
        <p:pic>
          <p:nvPicPr>
            <p:cNvPr id="27" name="그림 26">
              <a:hlinkClick r:id="rId12"/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6517" y="2914416"/>
              <a:ext cx="2520000" cy="1676693"/>
            </a:xfrm>
            <a:prstGeom prst="rect">
              <a:avLst/>
            </a:prstGeom>
          </p:spPr>
        </p:pic>
        <p:pic>
          <p:nvPicPr>
            <p:cNvPr id="28" name="그림 27">
              <a:hlinkClick r:id="rId14"/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926517" y="2914295"/>
              <a:ext cx="2520000" cy="1681654"/>
            </a:xfrm>
            <a:prstGeom prst="rect">
              <a:avLst/>
            </a:prstGeom>
          </p:spPr>
        </p:pic>
        <p:pic>
          <p:nvPicPr>
            <p:cNvPr id="29" name="그림 28">
              <a:hlinkClick r:id="rId16"/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446517" y="2916274"/>
              <a:ext cx="2520000" cy="1663497"/>
            </a:xfrm>
            <a:prstGeom prst="rect">
              <a:avLst/>
            </a:prstGeom>
          </p:spPr>
        </p:pic>
        <p:pic>
          <p:nvPicPr>
            <p:cNvPr id="30" name="그림 29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86517" y="4571458"/>
              <a:ext cx="2520000" cy="1689941"/>
            </a:xfrm>
            <a:prstGeom prst="rect">
              <a:avLst/>
            </a:prstGeom>
          </p:spPr>
        </p:pic>
        <p:pic>
          <p:nvPicPr>
            <p:cNvPr id="31" name="그림 30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406517" y="4569673"/>
              <a:ext cx="2520000" cy="1686614"/>
            </a:xfrm>
            <a:prstGeom prst="rect">
              <a:avLst/>
            </a:prstGeom>
          </p:spPr>
        </p:pic>
        <p:pic>
          <p:nvPicPr>
            <p:cNvPr id="32" name="그림 3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926517" y="4569600"/>
              <a:ext cx="2520000" cy="1689941"/>
            </a:xfrm>
            <a:prstGeom prst="rect">
              <a:avLst/>
            </a:prstGeom>
          </p:spPr>
        </p:pic>
        <p:pic>
          <p:nvPicPr>
            <p:cNvPr id="33" name="그림 32">
              <a:hlinkClick r:id="rId24"/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446517" y="4577835"/>
              <a:ext cx="2520000" cy="1671732"/>
            </a:xfrm>
            <a:prstGeom prst="rect">
              <a:avLst/>
            </a:prstGeom>
          </p:spPr>
        </p:pic>
      </p:grpSp>
      <p:sp>
        <p:nvSpPr>
          <p:cNvPr id="17" name="직사각형 16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chemeClr val="accent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34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/>
              <a:t> </a:t>
            </a:r>
            <a:r>
              <a:rPr lang="en-US" altLang="ko-KR" sz="2000" b="1" dirty="0" smtClean="0"/>
              <a:t>4   </a:t>
            </a:r>
            <a:r>
              <a:rPr lang="ko-KR" altLang="en-US" sz="2000" b="1" dirty="0" smtClean="0"/>
              <a:t>언론보도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17</a:t>
            </a:fld>
            <a:endParaRPr lang="ko-KR" altLang="en-US" dirty="0"/>
          </a:p>
        </p:txBody>
      </p:sp>
      <p:grpSp>
        <p:nvGrpSpPr>
          <p:cNvPr id="21" name="그룹 20"/>
          <p:cNvGrpSpPr/>
          <p:nvPr/>
        </p:nvGrpSpPr>
        <p:grpSpPr>
          <a:xfrm>
            <a:off x="433694" y="1216574"/>
            <a:ext cx="11324612" cy="5040000"/>
            <a:chOff x="1241399" y="1143536"/>
            <a:chExt cx="11324612" cy="5040000"/>
          </a:xfrm>
        </p:grpSpPr>
        <p:grpSp>
          <p:nvGrpSpPr>
            <p:cNvPr id="19" name="그룹 18"/>
            <p:cNvGrpSpPr/>
            <p:nvPr/>
          </p:nvGrpSpPr>
          <p:grpSpPr>
            <a:xfrm>
              <a:off x="1241399" y="1143536"/>
              <a:ext cx="11324612" cy="5040000"/>
              <a:chOff x="838200" y="1271224"/>
              <a:chExt cx="11324612" cy="5040000"/>
            </a:xfrm>
          </p:grpSpPr>
          <p:pic>
            <p:nvPicPr>
              <p:cNvPr id="13" name="그림 12">
                <a:hlinkClick r:id="rId2"/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506" y="3791224"/>
                <a:ext cx="3798694" cy="2520000"/>
              </a:xfrm>
              <a:prstGeom prst="rect">
                <a:avLst/>
              </a:prstGeom>
            </p:spPr>
          </p:pic>
          <p:pic>
            <p:nvPicPr>
              <p:cNvPr id="14" name="그림 13">
                <a:hlinkClick r:id="rId4"/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" y="1271224"/>
                <a:ext cx="3810000" cy="2520000"/>
              </a:xfrm>
              <a:prstGeom prst="rect">
                <a:avLst/>
              </a:prstGeom>
            </p:spPr>
          </p:pic>
          <p:grpSp>
            <p:nvGrpSpPr>
              <p:cNvPr id="18" name="그룹 17"/>
              <p:cNvGrpSpPr/>
              <p:nvPr/>
            </p:nvGrpSpPr>
            <p:grpSpPr>
              <a:xfrm>
                <a:off x="4626254" y="1278300"/>
                <a:ext cx="7536558" cy="5031270"/>
                <a:chOff x="5426825" y="1294833"/>
                <a:chExt cx="7536558" cy="5031270"/>
              </a:xfrm>
            </p:grpSpPr>
            <p:pic>
              <p:nvPicPr>
                <p:cNvPr id="6" name="그림 5">
                  <a:hlinkClick r:id="rId6"/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38512" y="2962685"/>
                  <a:ext cx="2520000" cy="1683301"/>
                </a:xfrm>
                <a:prstGeom prst="rect">
                  <a:avLst/>
                </a:prstGeom>
              </p:spPr>
            </p:pic>
            <p:pic>
              <p:nvPicPr>
                <p:cNvPr id="10" name="그림 9">
                  <a:hlinkClick r:id="rId8"/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38512" y="1295364"/>
                  <a:ext cx="2520000" cy="1668448"/>
                </a:xfrm>
                <a:prstGeom prst="rect">
                  <a:avLst/>
                </a:prstGeom>
              </p:spPr>
            </p:pic>
            <p:pic>
              <p:nvPicPr>
                <p:cNvPr id="11" name="그림 10">
                  <a:hlinkClick r:id="rId10"/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33642" y="2960156"/>
                  <a:ext cx="2520000" cy="1671732"/>
                </a:xfrm>
                <a:prstGeom prst="rect">
                  <a:avLst/>
                </a:prstGeom>
              </p:spPr>
            </p:pic>
            <p:pic>
              <p:nvPicPr>
                <p:cNvPr id="12" name="그림 11">
                  <a:hlinkClick r:id="rId12"/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426825" y="4646103"/>
                  <a:ext cx="2520000" cy="1680000"/>
                </a:xfrm>
                <a:prstGeom prst="rect">
                  <a:avLst/>
                </a:prstGeom>
              </p:spPr>
            </p:pic>
            <p:pic>
              <p:nvPicPr>
                <p:cNvPr id="17" name="그림 16">
                  <a:hlinkClick r:id="rId14"/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946825" y="4651103"/>
                  <a:ext cx="2520000" cy="1670059"/>
                </a:xfrm>
                <a:prstGeom prst="rect">
                  <a:avLst/>
                </a:prstGeom>
              </p:spPr>
            </p:pic>
            <p:pic>
              <p:nvPicPr>
                <p:cNvPr id="15" name="그림 14">
                  <a:hlinkClick r:id="rId16"/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443383" y="1294833"/>
                  <a:ext cx="2520000" cy="167669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그림 19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036270" y="1146723"/>
              <a:ext cx="2520000" cy="1673399"/>
            </a:xfrm>
            <a:prstGeom prst="rect">
              <a:avLst/>
            </a:prstGeom>
          </p:spPr>
        </p:pic>
      </p:grpSp>
      <p:sp>
        <p:nvSpPr>
          <p:cNvPr id="16" name="직사각형 15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chemeClr val="accent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051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b="1" dirty="0"/>
              <a:t> </a:t>
            </a:r>
            <a:r>
              <a:rPr lang="en-US" altLang="ko-KR" sz="2000" b="1" dirty="0" smtClean="0"/>
              <a:t>5   </a:t>
            </a:r>
            <a:r>
              <a:rPr lang="ko-KR" altLang="en-US" sz="2000" b="1" dirty="0" smtClean="0"/>
              <a:t>오시는 길</a:t>
            </a:r>
            <a:endParaRPr lang="ko-KR" altLang="en-US" sz="2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66800" y="5327779"/>
            <a:ext cx="10058400" cy="8491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500" b="1" dirty="0" smtClean="0">
                <a:solidFill>
                  <a:srgbClr val="4FAEB1"/>
                </a:solidFill>
                <a:hlinkClick r:id="rId2"/>
              </a:rPr>
              <a:t>본사 </a:t>
            </a:r>
            <a:r>
              <a:rPr lang="en-US" altLang="ko-KR" sz="1500" b="1" dirty="0" smtClean="0">
                <a:solidFill>
                  <a:srgbClr val="4FAEB1"/>
                </a:solidFill>
                <a:hlinkClick r:id="rId2"/>
              </a:rPr>
              <a:t>- </a:t>
            </a:r>
            <a:r>
              <a:rPr lang="ko-KR" altLang="en-US" sz="1500" b="1" dirty="0" smtClean="0">
                <a:solidFill>
                  <a:srgbClr val="4FAEB1"/>
                </a:solidFill>
                <a:hlinkClick r:id="rId2"/>
              </a:rPr>
              <a:t>서울특별시 성동구 </a:t>
            </a:r>
            <a:r>
              <a:rPr lang="ko-KR" altLang="en-US" sz="1500" b="1" dirty="0" err="1" smtClean="0">
                <a:solidFill>
                  <a:srgbClr val="4FAEB1"/>
                </a:solidFill>
                <a:hlinkClick r:id="rId2"/>
              </a:rPr>
              <a:t>성수일로</a:t>
            </a:r>
            <a:r>
              <a:rPr lang="en-US" altLang="ko-KR" sz="1500" b="1" dirty="0" smtClean="0">
                <a:solidFill>
                  <a:srgbClr val="4FAEB1"/>
                </a:solidFill>
                <a:hlinkClick r:id="rId2"/>
              </a:rPr>
              <a:t>8</a:t>
            </a:r>
            <a:r>
              <a:rPr lang="ko-KR" altLang="en-US" sz="1500" b="1" dirty="0" smtClean="0">
                <a:solidFill>
                  <a:srgbClr val="4FAEB1"/>
                </a:solidFill>
                <a:hlinkClick r:id="rId2"/>
              </a:rPr>
              <a:t>길 </a:t>
            </a:r>
            <a:r>
              <a:rPr lang="en-US" altLang="ko-KR" sz="1500" b="1" dirty="0" smtClean="0">
                <a:solidFill>
                  <a:srgbClr val="4FAEB1"/>
                </a:solidFill>
                <a:hlinkClick r:id="rId2"/>
              </a:rPr>
              <a:t>5 </a:t>
            </a:r>
            <a:r>
              <a:rPr lang="ko-KR" altLang="en-US" sz="1500" b="1" dirty="0" err="1" smtClean="0">
                <a:solidFill>
                  <a:srgbClr val="4FAEB1"/>
                </a:solidFill>
                <a:hlinkClick r:id="rId2"/>
              </a:rPr>
              <a:t>서울숲</a:t>
            </a:r>
            <a:r>
              <a:rPr lang="ko-KR" altLang="en-US" sz="1500" b="1" dirty="0" smtClean="0">
                <a:solidFill>
                  <a:srgbClr val="4FAEB1"/>
                </a:solidFill>
                <a:hlinkClick r:id="rId2"/>
              </a:rPr>
              <a:t> </a:t>
            </a:r>
            <a:r>
              <a:rPr lang="en-US" altLang="ko-KR" sz="1500" b="1" dirty="0" smtClean="0">
                <a:solidFill>
                  <a:srgbClr val="4FAEB1"/>
                </a:solidFill>
                <a:hlinkClick r:id="rId2"/>
              </a:rPr>
              <a:t>SK V1 TOWER A</a:t>
            </a:r>
            <a:r>
              <a:rPr lang="ko-KR" altLang="en-US" sz="1500" b="1" dirty="0" smtClean="0">
                <a:solidFill>
                  <a:srgbClr val="4FAEB1"/>
                </a:solidFill>
                <a:hlinkClick r:id="rId2"/>
              </a:rPr>
              <a:t>동 </a:t>
            </a:r>
            <a:r>
              <a:rPr lang="en-US" altLang="ko-KR" sz="1500" b="1" dirty="0" smtClean="0">
                <a:solidFill>
                  <a:srgbClr val="4FAEB1"/>
                </a:solidFill>
                <a:hlinkClick r:id="rId2"/>
              </a:rPr>
              <a:t>1308</a:t>
            </a:r>
            <a:r>
              <a:rPr lang="ko-KR" altLang="en-US" sz="1500" b="1" dirty="0">
                <a:solidFill>
                  <a:srgbClr val="4FAEB1"/>
                </a:solidFill>
                <a:hlinkClick r:id="rId2"/>
              </a:rPr>
              <a:t> </a:t>
            </a:r>
            <a:r>
              <a:rPr lang="en-US" altLang="ko-KR" sz="1500" b="1" dirty="0" smtClean="0">
                <a:solidFill>
                  <a:srgbClr val="4FAEB1"/>
                </a:solidFill>
                <a:hlinkClick r:id="rId2"/>
              </a:rPr>
              <a:t>~ 1312</a:t>
            </a:r>
            <a:endParaRPr lang="en-US" altLang="ko-KR" sz="1500" b="1" dirty="0" smtClean="0">
              <a:solidFill>
                <a:srgbClr val="4FAEB1"/>
              </a:solidFill>
            </a:endParaRPr>
          </a:p>
          <a:p>
            <a:pPr marL="0" indent="0">
              <a:buNone/>
            </a:pPr>
            <a:r>
              <a:rPr lang="ko-KR" altLang="en-US" sz="1500" b="1" dirty="0" smtClean="0">
                <a:solidFill>
                  <a:srgbClr val="4FAEB1"/>
                </a:solidFill>
                <a:hlinkClick r:id="rId3"/>
              </a:rPr>
              <a:t>물류 및 고객센터 </a:t>
            </a:r>
            <a:r>
              <a:rPr lang="en-US" altLang="ko-KR" sz="1500" b="1" dirty="0" smtClean="0">
                <a:solidFill>
                  <a:srgbClr val="4FAEB1"/>
                </a:solidFill>
                <a:hlinkClick r:id="rId3"/>
              </a:rPr>
              <a:t>- </a:t>
            </a:r>
            <a:r>
              <a:rPr lang="ko-KR" altLang="en-US" sz="1500" b="1" dirty="0" smtClean="0">
                <a:solidFill>
                  <a:srgbClr val="4FAEB1"/>
                </a:solidFill>
                <a:hlinkClick r:id="rId3"/>
              </a:rPr>
              <a:t>서울특별시 성동구 성수동</a:t>
            </a:r>
            <a:r>
              <a:rPr lang="en-US" altLang="ko-KR" sz="1500" b="1" dirty="0" smtClean="0">
                <a:solidFill>
                  <a:srgbClr val="4FAEB1"/>
                </a:solidFill>
                <a:hlinkClick r:id="rId3"/>
              </a:rPr>
              <a:t>2</a:t>
            </a:r>
            <a:r>
              <a:rPr lang="ko-KR" altLang="en-US" sz="1500" b="1" dirty="0" smtClean="0">
                <a:solidFill>
                  <a:srgbClr val="4FAEB1"/>
                </a:solidFill>
                <a:hlinkClick r:id="rId3"/>
              </a:rPr>
              <a:t>가 </a:t>
            </a:r>
            <a:r>
              <a:rPr lang="en-US" altLang="ko-KR" sz="1500" b="1" dirty="0" smtClean="0">
                <a:solidFill>
                  <a:srgbClr val="4FAEB1"/>
                </a:solidFill>
                <a:hlinkClick r:id="rId3"/>
              </a:rPr>
              <a:t>280-38  </a:t>
            </a:r>
            <a:r>
              <a:rPr lang="ko-KR" altLang="en-US" sz="1500" b="1" dirty="0" err="1" smtClean="0">
                <a:solidFill>
                  <a:srgbClr val="4FAEB1"/>
                </a:solidFill>
                <a:hlinkClick r:id="rId3"/>
              </a:rPr>
              <a:t>아인빌딩</a:t>
            </a:r>
            <a:r>
              <a:rPr lang="ko-KR" altLang="en-US" sz="1500" b="1" dirty="0" smtClean="0">
                <a:solidFill>
                  <a:srgbClr val="4FAEB1"/>
                </a:solidFill>
                <a:hlinkClick r:id="rId3"/>
              </a:rPr>
              <a:t> </a:t>
            </a:r>
            <a:r>
              <a:rPr lang="en-US" altLang="ko-KR" sz="1500" b="1" dirty="0" smtClean="0">
                <a:solidFill>
                  <a:srgbClr val="4FAEB1"/>
                </a:solidFill>
                <a:hlinkClick r:id="rId3"/>
              </a:rPr>
              <a:t>5</a:t>
            </a:r>
            <a:r>
              <a:rPr lang="ko-KR" altLang="en-US" sz="1500" b="1" dirty="0" smtClean="0">
                <a:solidFill>
                  <a:srgbClr val="4FAEB1"/>
                </a:solidFill>
                <a:hlinkClick r:id="rId3"/>
              </a:rPr>
              <a:t>층</a:t>
            </a:r>
            <a:endParaRPr lang="en-US" altLang="ko-KR" sz="1500" b="1" dirty="0" smtClean="0">
              <a:solidFill>
                <a:srgbClr val="4FAEB1"/>
              </a:solidFill>
            </a:endParaRPr>
          </a:p>
          <a:p>
            <a:pPr marL="0" indent="0">
              <a:buNone/>
            </a:pPr>
            <a:r>
              <a:rPr lang="ko-KR" altLang="en-US" sz="1400" dirty="0" smtClean="0">
                <a:solidFill>
                  <a:srgbClr val="4FAEB1"/>
                </a:solidFill>
              </a:rPr>
              <a:t>클릭하시면 네이버 </a:t>
            </a:r>
            <a:r>
              <a:rPr lang="ko-KR" altLang="en-US" sz="1400" dirty="0" err="1" smtClean="0">
                <a:solidFill>
                  <a:srgbClr val="4FAEB1"/>
                </a:solidFill>
              </a:rPr>
              <a:t>길찾기로</a:t>
            </a:r>
            <a:r>
              <a:rPr lang="ko-KR" altLang="en-US" sz="1400" dirty="0" smtClean="0">
                <a:solidFill>
                  <a:srgbClr val="4FAEB1"/>
                </a:solidFill>
              </a:rPr>
              <a:t> 연결됩니다</a:t>
            </a:r>
            <a:r>
              <a:rPr lang="en-US" altLang="ko-KR" sz="1400" dirty="0">
                <a:solidFill>
                  <a:srgbClr val="4FAEB1"/>
                </a:solidFill>
              </a:rPr>
              <a:t>.</a:t>
            </a:r>
            <a:endParaRPr lang="ko-KR" altLang="en-US" sz="1400" dirty="0">
              <a:solidFill>
                <a:srgbClr val="4FAEB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18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0" b="19453"/>
          <a:stretch/>
        </p:blipFill>
        <p:spPr>
          <a:xfrm>
            <a:off x="1066800" y="1160464"/>
            <a:ext cx="10058400" cy="4085446"/>
          </a:xfrm>
          <a:prstGeom prst="rect">
            <a:avLst/>
          </a:prstGeom>
        </p:spPr>
      </p:pic>
      <p:pic>
        <p:nvPicPr>
          <p:cNvPr id="8" name="그림 7" descr="Free vector graphic: Building, House, Windows - Free Image on Pixabay - 1571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657" y="2773322"/>
            <a:ext cx="378474" cy="495179"/>
          </a:xfrm>
          <a:prstGeom prst="rect">
            <a:avLst/>
          </a:prstGeom>
        </p:spPr>
      </p:pic>
      <p:pic>
        <p:nvPicPr>
          <p:cNvPr id="9" name="그림 8" descr="Free vector graphic: Building, House, Windows - Free Image on Pixabay - 1571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4" y="2160611"/>
            <a:ext cx="378474" cy="4951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1728" y="2537564"/>
            <a:ext cx="646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본사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1362" y="1917029"/>
            <a:ext cx="1629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물류 및 고객센터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50000">
                <a:srgbClr val="7030A0"/>
              </a:gs>
              <a:gs pos="100000">
                <a:schemeClr val="accent2"/>
              </a:gs>
              <a:gs pos="0">
                <a:srgbClr val="4FAEB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58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tartup-photos-filtered.jpeg"/>
          <p:cNvPicPr>
            <a:picLocks noChangeAspect="1"/>
          </p:cNvPicPr>
          <p:nvPr/>
        </p:nvPicPr>
        <p:blipFill>
          <a:blip r:embed="rId2">
            <a:alphaModFix amt="8914"/>
            <a:extLst/>
          </a:blip>
          <a:stretch>
            <a:fillRect/>
          </a:stretch>
        </p:blipFill>
        <p:spPr>
          <a:xfrm>
            <a:off x="-407159" y="-1264404"/>
            <a:ext cx="12599159" cy="90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직사각형 1"/>
          <p:cNvSpPr/>
          <p:nvPr/>
        </p:nvSpPr>
        <p:spPr>
          <a:xfrm>
            <a:off x="10456622" y="360000"/>
            <a:ext cx="1401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CONTENTS</a:t>
            </a:r>
            <a:endParaRPr lang="ko-KR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315628" y="2113254"/>
            <a:ext cx="9712927" cy="2631490"/>
            <a:chOff x="1315629" y="2113254"/>
            <a:chExt cx="9605626" cy="2631490"/>
          </a:xfrm>
        </p:grpSpPr>
        <p:grpSp>
          <p:nvGrpSpPr>
            <p:cNvPr id="3" name="그룹 2"/>
            <p:cNvGrpSpPr/>
            <p:nvPr/>
          </p:nvGrpSpPr>
          <p:grpSpPr>
            <a:xfrm>
              <a:off x="1315629" y="2113254"/>
              <a:ext cx="9605626" cy="2631490"/>
              <a:chOff x="685463" y="2413336"/>
              <a:chExt cx="9605626" cy="263149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613773" y="2413336"/>
                <a:ext cx="2122697" cy="2631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3600" b="1" dirty="0" smtClean="0">
                    <a:solidFill>
                      <a:schemeClr val="tx2"/>
                    </a:solidFill>
                  </a:rPr>
                  <a:t>2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비전 </a:t>
                </a:r>
                <a:r>
                  <a:rPr lang="en-US" altLang="ko-KR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&amp; </a:t>
                </a:r>
                <a:r>
                  <a:rPr lang="ko-KR" altLang="en-US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비지니스</a:t>
                </a:r>
                <a:endParaRPr lang="en-US" altLang="ko-K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제이스타일의 내일</a:t>
                </a:r>
                <a:endParaRPr lang="en-US" altLang="ko-KR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판매채널</a:t>
                </a:r>
                <a:endParaRPr lang="en-US" altLang="ko-KR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매출</a:t>
                </a:r>
                <a:endParaRPr lang="en-US" altLang="ko-KR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85463" y="2413337"/>
                <a:ext cx="1569660" cy="2215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3600" b="1" dirty="0" smtClean="0">
                    <a:solidFill>
                      <a:schemeClr val="tx2"/>
                    </a:solidFill>
                  </a:rPr>
                  <a:t>1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개요</a:t>
                </a:r>
                <a:endParaRPr lang="en-US" altLang="ko-KR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제이스타일의</a:t>
                </a:r>
                <a:endParaRPr lang="en-US" altLang="ko-KR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오늘과 어제</a:t>
                </a:r>
                <a:endParaRPr lang="en-US" altLang="ko-KR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87428" y="2413336"/>
                <a:ext cx="1574918" cy="2215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3600" b="1" dirty="0" smtClean="0">
                    <a:solidFill>
                      <a:schemeClr val="tx2"/>
                    </a:solidFill>
                  </a:rPr>
                  <a:t>3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000" b="1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제작브랜드</a:t>
                </a:r>
                <a:endParaRPr lang="en-US" altLang="ko-KR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EVELLET </a:t>
                </a:r>
                <a:r>
                  <a:rPr lang="ko-KR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소개</a:t>
                </a:r>
                <a:endParaRPr lang="en-US" altLang="ko-KR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컨셉</a:t>
                </a:r>
                <a:endParaRPr lang="en-US" altLang="ko-KR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95813" y="2413336"/>
                <a:ext cx="1861453" cy="2215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3600" b="1" dirty="0" smtClean="0">
                    <a:solidFill>
                      <a:schemeClr val="tx2"/>
                    </a:solidFill>
                  </a:rPr>
                  <a:t>4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0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언론보도</a:t>
                </a:r>
                <a:endParaRPr lang="en-US" altLang="ko-KR" sz="2000" b="1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다양한 문화사업</a:t>
                </a:r>
                <a:endParaRPr lang="en-US" altLang="ko-KR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공중파 언론보도</a:t>
                </a:r>
                <a:endParaRPr lang="en-US" altLang="ko-KR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990733" y="2413336"/>
                <a:ext cx="1300356" cy="2215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3600" b="1" dirty="0" smtClean="0">
                    <a:solidFill>
                      <a:schemeClr val="tx2"/>
                    </a:solidFill>
                  </a:rPr>
                  <a:t>5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오시는 길</a:t>
                </a:r>
                <a:endParaRPr lang="en-US" altLang="ko-KR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본사</a:t>
                </a:r>
                <a:endParaRPr lang="en-US" altLang="ko-KR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물류센터</a:t>
                </a:r>
                <a:endParaRPr lang="en-US" altLang="ko-KR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cxnSp>
          <p:nvCxnSpPr>
            <p:cNvPr id="17" name="직선 연결선 16"/>
            <p:cNvCxnSpPr/>
            <p:nvPr/>
          </p:nvCxnSpPr>
          <p:spPr>
            <a:xfrm rot="2700000">
              <a:off x="2276619" y="2446113"/>
              <a:ext cx="0" cy="382386"/>
            </a:xfrm>
            <a:prstGeom prst="line">
              <a:avLst/>
            </a:prstGeom>
            <a:ln w="19050">
              <a:solidFill>
                <a:srgbClr val="4FAE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rot="2700000">
              <a:off x="4643319" y="2440591"/>
              <a:ext cx="0" cy="382386"/>
            </a:xfrm>
            <a:prstGeom prst="line">
              <a:avLst/>
            </a:prstGeom>
            <a:ln w="19050">
              <a:solidFill>
                <a:srgbClr val="4FAE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 rot="2700000">
              <a:off x="6759383" y="2440590"/>
              <a:ext cx="0" cy="382386"/>
            </a:xfrm>
            <a:prstGeom prst="line">
              <a:avLst/>
            </a:prstGeom>
            <a:ln w="19050">
              <a:solidFill>
                <a:srgbClr val="4FAE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rot="2700000">
              <a:off x="8700267" y="2440590"/>
              <a:ext cx="0" cy="382386"/>
            </a:xfrm>
            <a:prstGeom prst="line">
              <a:avLst/>
            </a:prstGeom>
            <a:ln w="19050">
              <a:solidFill>
                <a:srgbClr val="4FAE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rot="2700000">
              <a:off x="10473249" y="2440592"/>
              <a:ext cx="0" cy="382386"/>
            </a:xfrm>
            <a:prstGeom prst="line">
              <a:avLst/>
            </a:prstGeom>
            <a:ln w="19050">
              <a:solidFill>
                <a:srgbClr val="4FAE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05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0214" r="386" b="7920"/>
          <a:stretch/>
        </p:blipFill>
        <p:spPr>
          <a:xfrm>
            <a:off x="0" y="0"/>
            <a:ext cx="12211396" cy="68707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50980" y="401217"/>
            <a:ext cx="11290041" cy="6055567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133937" y="1813173"/>
            <a:ext cx="580934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500" b="1" i="1" dirty="0" smtClean="0">
                <a:solidFill>
                  <a:srgbClr val="FFB9E8"/>
                </a:solidFill>
              </a:rPr>
              <a:t>BEAUTY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202574" y="3429000"/>
            <a:ext cx="57407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0" dirty="0">
                <a:solidFill>
                  <a:srgbClr val="FFB9E8"/>
                </a:solidFill>
              </a:rPr>
              <a:t>HAS </a:t>
            </a:r>
            <a:r>
              <a:rPr lang="en-US" altLang="ko-KR" sz="7000" b="1" dirty="0">
                <a:solidFill>
                  <a:srgbClr val="FFB9E8"/>
                </a:solidFill>
              </a:rPr>
              <a:t>NO SIZE</a:t>
            </a:r>
          </a:p>
          <a:p>
            <a:pPr algn="dist"/>
            <a:r>
              <a:rPr lang="en-US" altLang="ko-KR" b="1" dirty="0"/>
              <a:t>#</a:t>
            </a:r>
            <a:r>
              <a:rPr lang="ko-KR" altLang="en-US" b="1" dirty="0"/>
              <a:t>아름다움에는 사이즈 기준이 </a:t>
            </a:r>
            <a:r>
              <a:rPr lang="ko-KR" altLang="en-US" b="1" dirty="0" smtClean="0"/>
              <a:t>없습니다</a:t>
            </a:r>
            <a:r>
              <a:rPr lang="en-US" altLang="ko-KR" b="1" dirty="0" smtClean="0"/>
              <a:t>.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13945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 smtClean="0"/>
              <a:t> 1   </a:t>
            </a:r>
            <a:r>
              <a:rPr lang="ko-KR" altLang="en-US" sz="2000" b="1" dirty="0" smtClean="0"/>
              <a:t>개요</a:t>
            </a:r>
            <a:r>
              <a:rPr lang="ko-KR" altLang="en-US" dirty="0" smtClean="0"/>
              <a:t>                                             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   제이스타일의 오늘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437884"/>
              </p:ext>
            </p:extLst>
          </p:nvPr>
        </p:nvGraphicFramePr>
        <p:xfrm>
          <a:off x="838200" y="1565895"/>
          <a:ext cx="10515600" cy="448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0389">
                  <a:extLst>
                    <a:ext uri="{9D8B030D-6E8A-4147-A177-3AD203B41FA5}">
                      <a16:colId xmlns:a16="http://schemas.microsoft.com/office/drawing/2014/main" val="2777625564"/>
                    </a:ext>
                  </a:extLst>
                </a:gridCol>
                <a:gridCol w="8095211">
                  <a:extLst>
                    <a:ext uri="{9D8B030D-6E8A-4147-A177-3AD203B41FA5}">
                      <a16:colId xmlns:a16="http://schemas.microsoft.com/office/drawing/2014/main" val="333912394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회 사 명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dirty="0" smtClean="0"/>
                        <a:t>㈜</a:t>
                      </a:r>
                      <a:r>
                        <a:rPr lang="ko-KR" altLang="en-US" dirty="0" err="1" smtClean="0"/>
                        <a:t>제이스타일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118522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대표이사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dirty="0" err="1" smtClean="0"/>
                        <a:t>김용자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575157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설 립 일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 smtClean="0"/>
                        <a:t>2005. 3.</a:t>
                      </a:r>
                      <a:r>
                        <a:rPr lang="en-US" altLang="ko-KR" baseline="0" dirty="0" smtClean="0"/>
                        <a:t> (</a:t>
                      </a:r>
                      <a:r>
                        <a:rPr lang="ko-KR" altLang="en-US" baseline="0" dirty="0" smtClean="0"/>
                        <a:t>법인설립 </a:t>
                      </a:r>
                      <a:r>
                        <a:rPr lang="en-US" altLang="ko-KR" baseline="0" dirty="0" smtClean="0"/>
                        <a:t>2011. 1.)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194725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자 본 금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 smtClean="0"/>
                        <a:t>1</a:t>
                      </a:r>
                      <a:r>
                        <a:rPr lang="ko-KR" altLang="en-US" dirty="0" smtClean="0"/>
                        <a:t>억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7398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사 원 수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 smtClean="0"/>
                        <a:t>80</a:t>
                      </a:r>
                      <a:r>
                        <a:rPr lang="ko-KR" altLang="en-US" dirty="0" smtClean="0"/>
                        <a:t>명 증가추세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94387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본     사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 smtClean="0"/>
                        <a:t>서울특별시 성동구 </a:t>
                      </a:r>
                      <a:r>
                        <a:rPr lang="ko-KR" altLang="en-US" dirty="0" err="1" smtClean="0"/>
                        <a:t>성수일로</a:t>
                      </a:r>
                      <a:r>
                        <a:rPr lang="en-US" altLang="ko-KR" dirty="0" smtClean="0"/>
                        <a:t>8</a:t>
                      </a:r>
                      <a:r>
                        <a:rPr lang="ko-KR" altLang="en-US" dirty="0" smtClean="0"/>
                        <a:t>길 </a:t>
                      </a:r>
                      <a:r>
                        <a:rPr lang="en-US" altLang="ko-KR" dirty="0" smtClean="0"/>
                        <a:t>5 </a:t>
                      </a:r>
                      <a:r>
                        <a:rPr lang="ko-KR" altLang="en-US" dirty="0" err="1" smtClean="0"/>
                        <a:t>서울숲</a:t>
                      </a:r>
                      <a:r>
                        <a:rPr lang="en-US" altLang="ko-KR" dirty="0" smtClean="0"/>
                        <a:t>SK V1 TOWER A</a:t>
                      </a:r>
                      <a:r>
                        <a:rPr lang="ko-KR" altLang="en-US" dirty="0" smtClean="0"/>
                        <a:t>동 </a:t>
                      </a:r>
                      <a:r>
                        <a:rPr lang="en-US" altLang="ko-KR" dirty="0" smtClean="0"/>
                        <a:t>1308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~ 1312</a:t>
                      </a:r>
                      <a:r>
                        <a:rPr lang="ko-KR" altLang="en-US" dirty="0" smtClean="0"/>
                        <a:t>호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92716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자 사 몰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www.jstyle.co.kr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8157762"/>
                  </a:ext>
                </a:extLst>
              </a:tr>
            </a:tbl>
          </a:graphicData>
        </a:graphic>
      </p:graphicFrame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4</a:t>
            </a:fld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903916" y="1774769"/>
            <a:ext cx="0" cy="4068000"/>
          </a:xfrm>
          <a:prstGeom prst="line">
            <a:avLst/>
          </a:prstGeom>
          <a:ln>
            <a:solidFill>
              <a:srgbClr val="4FA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256D93"/>
              </a:gs>
              <a:gs pos="0">
                <a:srgbClr val="4FAEB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5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/>
              <a:t> 1   </a:t>
            </a:r>
            <a:r>
              <a:rPr lang="ko-KR" altLang="en-US" sz="2000" b="1" dirty="0" smtClean="0"/>
              <a:t>개요</a:t>
            </a:r>
            <a:r>
              <a:rPr lang="ko-KR" altLang="en-US" dirty="0" smtClean="0"/>
              <a:t>                                            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                회사소개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685905" y="1443654"/>
            <a:ext cx="5667895" cy="473330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b="1" dirty="0" smtClean="0">
                <a:solidFill>
                  <a:srgbClr val="256D93"/>
                </a:solidFill>
              </a:rPr>
              <a:t>왜 큰 사이즈 옷은 </a:t>
            </a:r>
            <a:r>
              <a:rPr lang="ko-KR" altLang="en-US" b="1" dirty="0" err="1" smtClean="0">
                <a:solidFill>
                  <a:srgbClr val="256D93"/>
                </a:solidFill>
              </a:rPr>
              <a:t>예쁜게</a:t>
            </a:r>
            <a:r>
              <a:rPr lang="ko-KR" altLang="en-US" b="1" dirty="0" smtClean="0">
                <a:solidFill>
                  <a:srgbClr val="256D93"/>
                </a:solidFill>
              </a:rPr>
              <a:t> 없을까</a:t>
            </a:r>
            <a:r>
              <a:rPr lang="en-US" altLang="ko-KR" b="1" dirty="0" smtClean="0">
                <a:solidFill>
                  <a:srgbClr val="256D93"/>
                </a:solidFill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300" b="1" dirty="0" smtClean="0">
                <a:solidFill>
                  <a:schemeClr val="tx1"/>
                </a:solidFill>
              </a:rPr>
              <a:t>하나의 물음에서 시작된 </a:t>
            </a:r>
            <a:r>
              <a:rPr lang="en-US" altLang="ko-KR" sz="2300" b="1" dirty="0" smtClean="0">
                <a:solidFill>
                  <a:srgbClr val="7030A0"/>
                </a:solidFill>
              </a:rPr>
              <a:t>“</a:t>
            </a:r>
            <a:r>
              <a:rPr lang="ko-KR" altLang="en-US" sz="2300" b="1" dirty="0" err="1" smtClean="0">
                <a:solidFill>
                  <a:srgbClr val="7030A0"/>
                </a:solidFill>
              </a:rPr>
              <a:t>제이스타일</a:t>
            </a:r>
            <a:r>
              <a:rPr lang="en-US" altLang="ko-KR" sz="2300" b="1" dirty="0" smtClean="0">
                <a:solidFill>
                  <a:srgbClr val="7030A0"/>
                </a:solidFill>
              </a:rPr>
              <a:t>”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b="1" dirty="0" smtClean="0">
                <a:solidFill>
                  <a:schemeClr val="tx1"/>
                </a:solidFill>
              </a:rPr>
              <a:t>모두 안된다고 반대할 때</a:t>
            </a:r>
            <a:r>
              <a:rPr lang="en-US" altLang="ko-KR" sz="1800" b="1" dirty="0" smtClean="0">
                <a:solidFill>
                  <a:schemeClr val="tx1"/>
                </a:solidFill>
              </a:rPr>
              <a:t/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차별을 싫어하고 옷을 좋아하는 대표의</a:t>
            </a:r>
            <a:r>
              <a:rPr lang="en-US" altLang="ko-KR" sz="1800" b="1" dirty="0" smtClean="0">
                <a:solidFill>
                  <a:schemeClr val="tx1"/>
                </a:solidFill>
              </a:rPr>
              <a:t/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작지만 </a:t>
            </a:r>
            <a:r>
              <a:rPr lang="ko-KR" altLang="en-US" sz="1800" b="1" dirty="0" err="1" smtClean="0">
                <a:solidFill>
                  <a:schemeClr val="tx1"/>
                </a:solidFill>
              </a:rPr>
              <a:t>가치있는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도전이 </a:t>
            </a:r>
            <a:r>
              <a:rPr lang="ko-KR" altLang="en-US" sz="1800" b="1" dirty="0" err="1" smtClean="0">
                <a:solidFill>
                  <a:schemeClr val="tx1"/>
                </a:solidFill>
              </a:rPr>
              <a:t>패션회사로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성장했습니다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endParaRPr lang="en-US" altLang="ko-KR" sz="1600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schemeClr val="tx1"/>
                </a:solidFill>
              </a:rPr>
              <a:t>플러스 </a:t>
            </a:r>
            <a:r>
              <a:rPr lang="ko-KR" altLang="en-US" sz="1400" dirty="0" err="1" smtClean="0">
                <a:solidFill>
                  <a:schemeClr val="tx1"/>
                </a:solidFill>
              </a:rPr>
              <a:t>사이즈만을</a:t>
            </a:r>
            <a:r>
              <a:rPr lang="ko-KR" altLang="en-US" sz="1400" dirty="0" smtClean="0">
                <a:solidFill>
                  <a:schemeClr val="tx1"/>
                </a:solidFill>
              </a:rPr>
              <a:t> 위한 </a:t>
            </a:r>
            <a:r>
              <a:rPr lang="ko-KR" altLang="en-US" sz="1400" dirty="0">
                <a:solidFill>
                  <a:schemeClr val="tx1"/>
                </a:solidFill>
              </a:rPr>
              <a:t>차별화된 디자인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품질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 smtClean="0">
                <a:solidFill>
                  <a:schemeClr val="tx1"/>
                </a:solidFill>
              </a:rPr>
              <a:t>고객서비스로 </a:t>
            </a:r>
            <a:r>
              <a:rPr lang="en-US" altLang="ko-KR" sz="1400" dirty="0" smtClean="0">
                <a:solidFill>
                  <a:schemeClr val="tx1"/>
                </a:solidFill>
              </a:rPr>
              <a:t/>
            </a:r>
            <a:br>
              <a:rPr lang="en-US" altLang="ko-KR" sz="1400" dirty="0" smtClean="0">
                <a:solidFill>
                  <a:schemeClr val="tx1"/>
                </a:solidFill>
              </a:rPr>
            </a:br>
            <a:r>
              <a:rPr lang="ko-KR" altLang="en-US" sz="1400" dirty="0" smtClean="0">
                <a:solidFill>
                  <a:schemeClr val="tx1"/>
                </a:solidFill>
              </a:rPr>
              <a:t>대한민국의 </a:t>
            </a:r>
            <a:r>
              <a:rPr lang="ko-KR" altLang="en-US" sz="1400" dirty="0">
                <a:solidFill>
                  <a:schemeClr val="tx1"/>
                </a:solidFill>
              </a:rPr>
              <a:t>대표 </a:t>
            </a:r>
            <a:r>
              <a:rPr lang="ko-KR" altLang="en-US" sz="1400" dirty="0" err="1">
                <a:solidFill>
                  <a:schemeClr val="tx1"/>
                </a:solidFill>
              </a:rPr>
              <a:t>빅사이즈</a:t>
            </a:r>
            <a:r>
              <a:rPr lang="ko-KR" altLang="en-US" sz="1400" dirty="0">
                <a:solidFill>
                  <a:schemeClr val="tx1"/>
                </a:solidFill>
              </a:rPr>
              <a:t> 전문 </a:t>
            </a:r>
            <a:r>
              <a:rPr lang="ko-KR" altLang="en-US" sz="1400" dirty="0" smtClean="0">
                <a:solidFill>
                  <a:schemeClr val="tx1"/>
                </a:solidFill>
              </a:rPr>
              <a:t>브랜드로 성장하기 위해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r>
              <a:rPr lang="ko-KR" altLang="en-US" sz="1400" dirty="0" smtClean="0">
                <a:solidFill>
                  <a:schemeClr val="tx1"/>
                </a:solidFill>
              </a:rPr>
              <a:t>발돋움 하고 있는 전도유망한 회사입니다</a:t>
            </a:r>
            <a:r>
              <a:rPr lang="en-US" altLang="ko-KR" sz="1400" dirty="0" smtClean="0">
                <a:solidFill>
                  <a:schemeClr val="tx1"/>
                </a:solidFill>
              </a:rPr>
              <a:t>.</a:t>
            </a:r>
            <a:endParaRPr lang="en-US" altLang="ko-KR" sz="1100" dirty="0" smtClean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256D93"/>
              </a:gs>
              <a:gs pos="0">
                <a:srgbClr val="4FAEB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91" y="2617968"/>
            <a:ext cx="3705225" cy="16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/>
              <a:t> 1   </a:t>
            </a:r>
            <a:r>
              <a:rPr lang="ko-KR" altLang="en-US" sz="2000" b="1" dirty="0" smtClean="0"/>
              <a:t>개요</a:t>
            </a:r>
            <a:r>
              <a:rPr lang="ko-KR" altLang="en-US" dirty="0" smtClean="0"/>
              <a:t>                                             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                  조직도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256D93"/>
              </a:gs>
              <a:gs pos="0">
                <a:srgbClr val="4FAEB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1" name="그룹 40"/>
          <p:cNvGrpSpPr/>
          <p:nvPr/>
        </p:nvGrpSpPr>
        <p:grpSpPr>
          <a:xfrm>
            <a:off x="784981" y="1247165"/>
            <a:ext cx="10622038" cy="4588577"/>
            <a:chOff x="784981" y="1247165"/>
            <a:chExt cx="10622038" cy="4588577"/>
          </a:xfrm>
        </p:grpSpPr>
        <p:sp>
          <p:nvSpPr>
            <p:cNvPr id="4" name="타원 3"/>
            <p:cNvSpPr/>
            <p:nvPr/>
          </p:nvSpPr>
          <p:spPr>
            <a:xfrm>
              <a:off x="5376000" y="1247165"/>
              <a:ext cx="1440000" cy="1440000"/>
            </a:xfrm>
            <a:prstGeom prst="ellipse">
              <a:avLst/>
            </a:prstGeom>
            <a:solidFill>
              <a:srgbClr val="256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 smtClean="0">
                  <a:solidFill>
                    <a:schemeClr val="bg1"/>
                  </a:solidFill>
                </a:rPr>
                <a:t>CEO</a:t>
              </a:r>
              <a:endParaRPr lang="ko-KR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11685" y="3007640"/>
              <a:ext cx="1292340" cy="761747"/>
            </a:xfrm>
            <a:prstGeom prst="rect">
              <a:avLst/>
            </a:prstGeom>
            <a:solidFill>
              <a:srgbClr val="4FAEB1"/>
            </a:solidFill>
            <a:ln>
              <a:solidFill>
                <a:srgbClr val="4FAEB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b="1" u="sng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디자인</a:t>
              </a:r>
              <a:r>
                <a:rPr lang="ko-KR" altLang="en-US" b="1" u="sng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부</a:t>
              </a:r>
              <a:endParaRPr lang="en-US" altLang="ko-KR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100" dirty="0" smtClean="0">
                  <a:solidFill>
                    <a:schemeClr val="bg1"/>
                  </a:solidFill>
                </a:rPr>
                <a:t>디자인 </a:t>
              </a:r>
              <a:r>
                <a:rPr lang="en-US" altLang="ko-KR" sz="1100" dirty="0" smtClean="0">
                  <a:solidFill>
                    <a:schemeClr val="bg1"/>
                  </a:solidFill>
                </a:rPr>
                <a:t>R&amp;D </a:t>
              </a:r>
              <a:r>
                <a:rPr lang="ko-KR" altLang="en-US" sz="1100" dirty="0" smtClean="0">
                  <a:solidFill>
                    <a:schemeClr val="bg1"/>
                  </a:solidFill>
                </a:rPr>
                <a:t>센터</a:t>
              </a:r>
              <a:endParaRPr lang="en-US" altLang="ko-KR" sz="1100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784981" y="4312248"/>
              <a:ext cx="10622038" cy="1523494"/>
              <a:chOff x="403697" y="4312248"/>
              <a:chExt cx="10622038" cy="152349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03697" y="4326816"/>
                <a:ext cx="1082348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u="sng" dirty="0" err="1" smtClean="0">
                    <a:solidFill>
                      <a:srgbClr val="7030A0"/>
                    </a:solidFill>
                  </a:rPr>
                  <a:t>경</a:t>
                </a:r>
                <a:r>
                  <a:rPr lang="ko-KR" altLang="en-US" sz="1400" b="1" u="sng" dirty="0" err="1" smtClean="0"/>
                  <a:t>영지원부</a:t>
                </a:r>
                <a:endParaRPr lang="en-US" altLang="ko-KR" sz="1400" b="1" u="sng" dirty="0" smtClean="0"/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인사총무팀</a:t>
                </a:r>
                <a:endParaRPr lang="en-US" altLang="ko-KR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재무회계팀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11635" y="4312248"/>
                <a:ext cx="1082348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u="sng" dirty="0" err="1" smtClean="0">
                    <a:solidFill>
                      <a:schemeClr val="accent2"/>
                    </a:solidFill>
                  </a:rPr>
                  <a:t>전</a:t>
                </a:r>
                <a:r>
                  <a:rPr lang="ko-KR" altLang="en-US" sz="1400" b="1" u="sng" dirty="0" err="1" smtClean="0"/>
                  <a:t>략기획부</a:t>
                </a:r>
                <a:endParaRPr lang="en-US" altLang="ko-KR" sz="1400" b="1" u="sng" dirty="0" smtClean="0"/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기획팀</a:t>
                </a:r>
                <a:endParaRPr lang="en-US" altLang="ko-KR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마케팅팀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219573" y="4312248"/>
                <a:ext cx="1082348" cy="1523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u="sng" dirty="0" err="1" smtClean="0">
                    <a:solidFill>
                      <a:schemeClr val="accent1"/>
                    </a:solidFill>
                  </a:rPr>
                  <a:t>운</a:t>
                </a:r>
                <a:r>
                  <a:rPr lang="ko-KR" altLang="en-US" sz="1400" b="1" u="sng" dirty="0" err="1" smtClean="0"/>
                  <a:t>영기획부</a:t>
                </a:r>
                <a:endParaRPr lang="en-US" altLang="ko-KR" sz="1400" b="1" u="sng" dirty="0" smtClean="0"/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웹디자인팀</a:t>
                </a:r>
                <a:endParaRPr lang="en-US" altLang="ko-KR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MD</a:t>
                </a:r>
                <a:r>
                  <a:rPr lang="ko-KR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팀</a:t>
                </a:r>
                <a:endParaRPr lang="en-US" altLang="ko-KR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스타일팀</a:t>
                </a:r>
                <a:endParaRPr lang="en-US" altLang="ko-KR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촬영팀</a:t>
                </a:r>
                <a:endParaRPr lang="en-US" altLang="ko-KR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127511" y="4312248"/>
                <a:ext cx="1082348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u="sng" dirty="0" err="1" smtClean="0">
                    <a:solidFill>
                      <a:schemeClr val="accent6"/>
                    </a:solidFill>
                  </a:rPr>
                  <a:t>생</a:t>
                </a:r>
                <a:r>
                  <a:rPr lang="ko-KR" altLang="en-US" sz="1400" b="1" u="sng" dirty="0" err="1" smtClean="0"/>
                  <a:t>산기획부</a:t>
                </a:r>
                <a:endParaRPr lang="en-US" altLang="ko-KR" sz="1400" b="1" u="sng" dirty="0" smtClean="0"/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생산기획팀</a:t>
                </a:r>
                <a:endParaRPr lang="en-US" altLang="ko-KR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생산관리팀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035449" y="4312248"/>
                <a:ext cx="1082348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u="sng" dirty="0" err="1" smtClean="0">
                    <a:solidFill>
                      <a:srgbClr val="FF0000"/>
                    </a:solidFill>
                  </a:rPr>
                  <a:t>물</a:t>
                </a:r>
                <a:r>
                  <a:rPr lang="ko-KR" altLang="en-US" sz="1400" b="1" u="sng" dirty="0" err="1" smtClean="0"/>
                  <a:t>류관리부</a:t>
                </a:r>
                <a:endParaRPr lang="en-US" altLang="ko-KR" sz="1400" b="1" u="sng" dirty="0" smtClean="0"/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배송팀</a:t>
                </a:r>
                <a:endParaRPr lang="en-US" altLang="ko-KR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재고팀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943387" y="4312248"/>
                <a:ext cx="1082348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400" b="1" u="sng" dirty="0" err="1" smtClean="0">
                    <a:solidFill>
                      <a:schemeClr val="accent4"/>
                    </a:solidFill>
                  </a:rPr>
                  <a:t>고</a:t>
                </a:r>
                <a:r>
                  <a:rPr lang="ko-KR" altLang="en-US" sz="1400" b="1" u="sng" dirty="0" err="1" smtClean="0"/>
                  <a:t>객만족부</a:t>
                </a:r>
                <a:endParaRPr lang="en-US" altLang="ko-KR" sz="1400" b="1" u="sng" dirty="0" smtClean="0"/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상담팀</a:t>
                </a:r>
                <a:endParaRPr lang="en-US" altLang="ko-KR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반품팀</a:t>
                </a:r>
                <a:endPara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34" name="그룹 33"/>
            <p:cNvGrpSpPr/>
            <p:nvPr/>
          </p:nvGrpSpPr>
          <p:grpSpPr>
            <a:xfrm>
              <a:off x="1326155" y="2687165"/>
              <a:ext cx="9540000" cy="1645167"/>
              <a:chOff x="1326155" y="2687165"/>
              <a:chExt cx="9540000" cy="1645167"/>
            </a:xfrm>
          </p:grpSpPr>
          <p:cxnSp>
            <p:nvCxnSpPr>
              <p:cNvPr id="17" name="직선 연결선 16"/>
              <p:cNvCxnSpPr/>
              <p:nvPr/>
            </p:nvCxnSpPr>
            <p:spPr>
              <a:xfrm>
                <a:off x="6096000" y="2687165"/>
                <a:ext cx="0" cy="1402697"/>
              </a:xfrm>
              <a:prstGeom prst="line">
                <a:avLst/>
              </a:prstGeom>
              <a:ln>
                <a:solidFill>
                  <a:srgbClr val="4FAE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/>
              <p:cNvCxnSpPr/>
              <p:nvPr/>
            </p:nvCxnSpPr>
            <p:spPr>
              <a:xfrm flipH="1">
                <a:off x="6096000" y="3388704"/>
                <a:ext cx="720000" cy="0"/>
              </a:xfrm>
              <a:prstGeom prst="line">
                <a:avLst/>
              </a:prstGeom>
              <a:ln>
                <a:solidFill>
                  <a:srgbClr val="4FAE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/>
              <p:cNvCxnSpPr>
                <a:stCxn id="7" idx="0"/>
              </p:cNvCxnSpPr>
              <p:nvPr/>
            </p:nvCxnSpPr>
            <p:spPr>
              <a:xfrm flipV="1">
                <a:off x="1326155" y="4089862"/>
                <a:ext cx="0" cy="236954"/>
              </a:xfrm>
              <a:prstGeom prst="line">
                <a:avLst/>
              </a:prstGeom>
              <a:ln>
                <a:solidFill>
                  <a:srgbClr val="4FAE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/>
              <p:cNvCxnSpPr/>
              <p:nvPr/>
            </p:nvCxnSpPr>
            <p:spPr>
              <a:xfrm>
                <a:off x="1326155" y="4089862"/>
                <a:ext cx="9540000" cy="0"/>
              </a:xfrm>
              <a:prstGeom prst="line">
                <a:avLst/>
              </a:prstGeom>
              <a:ln>
                <a:solidFill>
                  <a:srgbClr val="4FAE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>
              <a:xfrm flipV="1">
                <a:off x="10865845" y="4089904"/>
                <a:ext cx="0" cy="237600"/>
              </a:xfrm>
              <a:prstGeom prst="line">
                <a:avLst/>
              </a:prstGeom>
              <a:ln>
                <a:solidFill>
                  <a:srgbClr val="4FAE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>
              <a:xfrm flipV="1">
                <a:off x="3234093" y="4089862"/>
                <a:ext cx="0" cy="237600"/>
              </a:xfrm>
              <a:prstGeom prst="line">
                <a:avLst/>
              </a:prstGeom>
              <a:ln>
                <a:solidFill>
                  <a:srgbClr val="4FAE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>
              <a:xfrm flipV="1">
                <a:off x="5142031" y="4089862"/>
                <a:ext cx="0" cy="237600"/>
              </a:xfrm>
              <a:prstGeom prst="line">
                <a:avLst/>
              </a:prstGeom>
              <a:ln>
                <a:solidFill>
                  <a:srgbClr val="4FAE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/>
              <p:cNvCxnSpPr/>
              <p:nvPr/>
            </p:nvCxnSpPr>
            <p:spPr>
              <a:xfrm flipV="1">
                <a:off x="7049969" y="4094732"/>
                <a:ext cx="0" cy="237600"/>
              </a:xfrm>
              <a:prstGeom prst="line">
                <a:avLst/>
              </a:prstGeom>
              <a:ln>
                <a:solidFill>
                  <a:srgbClr val="4FAE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>
              <a:xfrm flipV="1">
                <a:off x="8957907" y="4089862"/>
                <a:ext cx="0" cy="237600"/>
              </a:xfrm>
              <a:prstGeom prst="line">
                <a:avLst/>
              </a:prstGeom>
              <a:ln>
                <a:solidFill>
                  <a:srgbClr val="4FAE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타원 34"/>
            <p:cNvSpPr/>
            <p:nvPr/>
          </p:nvSpPr>
          <p:spPr>
            <a:xfrm>
              <a:off x="1258277" y="4182817"/>
              <a:ext cx="144000" cy="144000"/>
            </a:xfrm>
            <a:prstGeom prst="ellipse">
              <a:avLst/>
            </a:prstGeom>
            <a:solidFill>
              <a:srgbClr val="4FAE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3166284" y="4182817"/>
              <a:ext cx="144000" cy="144000"/>
            </a:xfrm>
            <a:prstGeom prst="ellipse">
              <a:avLst/>
            </a:prstGeom>
            <a:solidFill>
              <a:srgbClr val="4FAE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5078752" y="4182817"/>
              <a:ext cx="144000" cy="144000"/>
            </a:xfrm>
            <a:prstGeom prst="ellipse">
              <a:avLst/>
            </a:prstGeom>
            <a:solidFill>
              <a:srgbClr val="4FAE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/>
            <p:cNvSpPr/>
            <p:nvPr/>
          </p:nvSpPr>
          <p:spPr>
            <a:xfrm>
              <a:off x="6986689" y="4198143"/>
              <a:ext cx="144000" cy="144000"/>
            </a:xfrm>
            <a:prstGeom prst="ellipse">
              <a:avLst/>
            </a:prstGeom>
            <a:solidFill>
              <a:srgbClr val="4FAE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/>
            <p:cNvSpPr/>
            <p:nvPr/>
          </p:nvSpPr>
          <p:spPr>
            <a:xfrm>
              <a:off x="8894626" y="4182817"/>
              <a:ext cx="144000" cy="144000"/>
            </a:xfrm>
            <a:prstGeom prst="ellipse">
              <a:avLst/>
            </a:prstGeom>
            <a:solidFill>
              <a:srgbClr val="4FAE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10793845" y="4187570"/>
              <a:ext cx="144000" cy="144000"/>
            </a:xfrm>
            <a:prstGeom prst="ellipse">
              <a:avLst/>
            </a:prstGeom>
            <a:solidFill>
              <a:srgbClr val="4FAE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10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/>
              <a:t> 1   </a:t>
            </a:r>
            <a:r>
              <a:rPr lang="ko-KR" altLang="en-US" sz="2000" b="1" dirty="0" smtClean="0"/>
              <a:t>개요</a:t>
            </a:r>
            <a:r>
              <a:rPr lang="ko-KR" altLang="en-US" dirty="0" smtClean="0"/>
              <a:t>                                             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   제이스타일의 어제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7</a:t>
            </a:fld>
            <a:endParaRPr lang="ko-KR" altLang="en-US" dirty="0"/>
          </a:p>
        </p:txBody>
      </p:sp>
      <p:grpSp>
        <p:nvGrpSpPr>
          <p:cNvPr id="26" name="그룹 25"/>
          <p:cNvGrpSpPr/>
          <p:nvPr/>
        </p:nvGrpSpPr>
        <p:grpSpPr>
          <a:xfrm>
            <a:off x="887474" y="1211330"/>
            <a:ext cx="9124551" cy="5535392"/>
            <a:chOff x="887474" y="1111574"/>
            <a:chExt cx="9124551" cy="5535392"/>
          </a:xfrm>
        </p:grpSpPr>
        <p:cxnSp>
          <p:nvCxnSpPr>
            <p:cNvPr id="6" name="직선 연결선 5"/>
            <p:cNvCxnSpPr/>
            <p:nvPr/>
          </p:nvCxnSpPr>
          <p:spPr>
            <a:xfrm>
              <a:off x="6096000" y="1226126"/>
              <a:ext cx="0" cy="4500000"/>
            </a:xfrm>
            <a:prstGeom prst="line">
              <a:avLst/>
            </a:prstGeom>
            <a:ln>
              <a:solidFill>
                <a:srgbClr val="4FAE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067558" y="1111574"/>
              <a:ext cx="2815194" cy="1115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b="1" dirty="0" smtClean="0"/>
                <a:t>2005 ~ 2008</a:t>
              </a:r>
            </a:p>
            <a:p>
              <a:pPr algn="r"/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러쉬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일반사업자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설립</a:t>
              </a:r>
              <a:endPara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r"/>
              <a:r>
                <a:rPr lang="ko-KR" alt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브랜드명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ko-KR" alt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제이스타일</a:t>
              </a:r>
              <a:endPara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r"/>
              <a:r>
                <a:rPr lang="ko-KR" alt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지마켓</a:t>
              </a:r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옥션</a:t>
              </a:r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입점</a:t>
              </a:r>
              <a:endPara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r"/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2007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자체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디자인 및 의류 생산 라인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구축</a:t>
              </a:r>
              <a:endParaRPr lang="en-US" altLang="ko-KR" sz="11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r"/>
              <a:r>
                <a:rPr lang="en-US" altLang="ko-KR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2008 11</a:t>
              </a:r>
              <a:r>
                <a:rPr lang="ko-KR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번가</a:t>
              </a:r>
              <a:r>
                <a:rPr lang="en-US" altLang="ko-K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ko-KR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롯데닷컴</a:t>
              </a:r>
              <a:r>
                <a:rPr lang="en-US" altLang="ko-K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GS</a:t>
              </a:r>
              <a:r>
                <a:rPr lang="ko-KR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홈쇼핑 </a:t>
              </a:r>
              <a:r>
                <a:rPr lang="ko-KR" altLang="en-US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입점</a:t>
              </a:r>
              <a:endPara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51059" y="2045186"/>
              <a:ext cx="327205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/>
                <a:t>2009 ~ 2010 </a:t>
              </a:r>
            </a:p>
            <a:p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협력업체인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외주공장들과 업무제휴 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디자인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생산</a:t>
              </a:r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</a:p>
            <a:p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이베이코리아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등 해외판매시작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67558" y="2532978"/>
              <a:ext cx="281840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b="1" dirty="0" smtClean="0"/>
                <a:t>2011</a:t>
              </a:r>
            </a:p>
            <a:p>
              <a:pPr algn="r"/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주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제이스타일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법인설립 </a:t>
              </a:r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김용자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대표취임</a:t>
              </a:r>
            </a:p>
            <a:p>
              <a:pPr algn="r"/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자사몰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론칭 </a:t>
              </a:r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(www.jstyleshop.net)</a:t>
              </a:r>
              <a:endPara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51059" y="2988013"/>
              <a:ext cx="177003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/>
                <a:t>2012</a:t>
              </a:r>
            </a:p>
            <a:p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2012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중국 생산라인 구축</a:t>
              </a:r>
            </a:p>
            <a:p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옥션 </a:t>
              </a:r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탑셀러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ko-KR" alt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탑샵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입상</a:t>
              </a:r>
              <a:endPara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7474" y="3464055"/>
              <a:ext cx="499527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b="1" dirty="0" smtClean="0"/>
                <a:t>2013 ~ 2014</a:t>
              </a:r>
            </a:p>
            <a:p>
              <a:pPr algn="r"/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라쿠텐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ko-KR" alt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예스스타일</a:t>
              </a:r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altLang="ko-KR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okdgg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입점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및 글로벌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사이트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구축</a:t>
              </a:r>
              <a:endPara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r"/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롯데아이몰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CJ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몰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패션플러스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현대몰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오가게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AK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플라자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아이스타일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24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입점</a:t>
              </a:r>
            </a:p>
            <a:p>
              <a:pPr algn="r"/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본사 </a:t>
              </a:r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서울숲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SK V1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타워 이전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51059" y="4074395"/>
              <a:ext cx="146226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/>
                <a:t>2015</a:t>
              </a:r>
            </a:p>
            <a:p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이블렛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상표권 등록</a:t>
              </a:r>
            </a:p>
            <a:p>
              <a:r>
                <a:rPr lang="ko-KR" alt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일상팬츠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라인 론칭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21786" y="4564409"/>
              <a:ext cx="3760966" cy="1123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200" b="1" dirty="0" smtClean="0"/>
                <a:t>2016</a:t>
              </a:r>
            </a:p>
            <a:p>
              <a:pPr algn="r"/>
              <a:r>
                <a:rPr lang="ko-KR" alt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제이스타일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뮤즈모델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기 </a:t>
              </a:r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대상 </a:t>
              </a:r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– </a:t>
              </a:r>
              <a:r>
                <a:rPr lang="ko-KR" alt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이은비</a:t>
              </a:r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전속모델 발탁</a:t>
              </a:r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r"/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SBS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등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방송 </a:t>
              </a:r>
              <a:r>
                <a:rPr lang="ko-KR" alt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다수방영</a:t>
              </a:r>
              <a:endPara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r"/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EVELLET FITNESS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라인 론칭</a:t>
              </a:r>
            </a:p>
            <a:p>
              <a:pPr algn="r"/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회원수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만 돌파</a:t>
              </a:r>
            </a:p>
            <a:p>
              <a:pPr algn="r"/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자사몰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월 방문자수 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100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만 돌파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51059" y="5523582"/>
              <a:ext cx="3760966" cy="1123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/>
                <a:t>2017</a:t>
              </a:r>
            </a:p>
            <a:p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제이스타일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뮤즈모델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기 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대상 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– </a:t>
              </a:r>
              <a:r>
                <a:rPr lang="ko-KR" alt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염윤혜</a:t>
              </a:r>
              <a:r>
                <a:rPr lang="en-US" altLang="ko-KR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전속모델 발탁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</a:p>
            <a:p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일본 </a:t>
              </a:r>
              <a:r>
                <a:rPr lang="ko-KR" alt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마츠자카야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백화점 입점</a:t>
              </a:r>
            </a:p>
            <a:p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KBS </a:t>
              </a:r>
              <a:r>
                <a:rPr lang="ko-KR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등 방송 </a:t>
              </a:r>
              <a:r>
                <a:rPr lang="ko-KR" altLang="en-US" sz="1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다수방영</a:t>
              </a:r>
              <a:endPara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단일품목 </a:t>
              </a:r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만장 판매 돌파</a:t>
              </a:r>
            </a:p>
            <a:p>
              <a:r>
                <a: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물류센터 확장이전</a:t>
              </a:r>
            </a:p>
          </p:txBody>
        </p:sp>
        <p:sp>
          <p:nvSpPr>
            <p:cNvPr id="18" name="타원 17"/>
            <p:cNvSpPr/>
            <p:nvPr/>
          </p:nvSpPr>
          <p:spPr>
            <a:xfrm>
              <a:off x="6006000" y="1161065"/>
              <a:ext cx="180000" cy="180000"/>
            </a:xfrm>
            <a:prstGeom prst="ellipse">
              <a:avLst/>
            </a:prstGeom>
            <a:solidFill>
              <a:srgbClr val="256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/>
            <p:cNvSpPr/>
            <p:nvPr/>
          </p:nvSpPr>
          <p:spPr>
            <a:xfrm>
              <a:off x="6005891" y="2113767"/>
              <a:ext cx="180000" cy="180000"/>
            </a:xfrm>
            <a:prstGeom prst="ellipse">
              <a:avLst/>
            </a:prstGeom>
            <a:solidFill>
              <a:srgbClr val="256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6005891" y="2570739"/>
              <a:ext cx="180000" cy="180000"/>
            </a:xfrm>
            <a:prstGeom prst="ellipse">
              <a:avLst/>
            </a:prstGeom>
            <a:solidFill>
              <a:srgbClr val="256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/>
            <p:cNvSpPr/>
            <p:nvPr/>
          </p:nvSpPr>
          <p:spPr>
            <a:xfrm>
              <a:off x="6005891" y="3044337"/>
              <a:ext cx="180000" cy="180000"/>
            </a:xfrm>
            <a:prstGeom prst="ellipse">
              <a:avLst/>
            </a:prstGeom>
            <a:solidFill>
              <a:srgbClr val="256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타원 21"/>
            <p:cNvSpPr/>
            <p:nvPr/>
          </p:nvSpPr>
          <p:spPr>
            <a:xfrm>
              <a:off x="6005779" y="3513566"/>
              <a:ext cx="180000" cy="180000"/>
            </a:xfrm>
            <a:prstGeom prst="ellipse">
              <a:avLst/>
            </a:prstGeom>
            <a:solidFill>
              <a:srgbClr val="256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/>
            <p:cNvSpPr/>
            <p:nvPr/>
          </p:nvSpPr>
          <p:spPr>
            <a:xfrm>
              <a:off x="6005779" y="4133946"/>
              <a:ext cx="180000" cy="180000"/>
            </a:xfrm>
            <a:prstGeom prst="ellipse">
              <a:avLst/>
            </a:prstGeom>
            <a:solidFill>
              <a:srgbClr val="256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/>
            <p:cNvSpPr/>
            <p:nvPr/>
          </p:nvSpPr>
          <p:spPr>
            <a:xfrm>
              <a:off x="6005779" y="4630995"/>
              <a:ext cx="180000" cy="180000"/>
            </a:xfrm>
            <a:prstGeom prst="ellipse">
              <a:avLst/>
            </a:prstGeom>
            <a:solidFill>
              <a:srgbClr val="256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/>
            <p:cNvSpPr/>
            <p:nvPr/>
          </p:nvSpPr>
          <p:spPr>
            <a:xfrm>
              <a:off x="6005779" y="5585683"/>
              <a:ext cx="180000" cy="180000"/>
            </a:xfrm>
            <a:prstGeom prst="ellipse">
              <a:avLst/>
            </a:prstGeom>
            <a:solidFill>
              <a:srgbClr val="4FAE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256D93"/>
              </a:gs>
              <a:gs pos="0">
                <a:srgbClr val="4FAEB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800" y="3207700"/>
            <a:ext cx="1800000" cy="261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3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b="1" dirty="0" smtClean="0"/>
              <a:t> 2   </a:t>
            </a:r>
            <a:r>
              <a:rPr lang="ko-KR" altLang="en-US" sz="2000" b="1" dirty="0"/>
              <a:t>비전 </a:t>
            </a:r>
            <a:r>
              <a:rPr lang="en-US" altLang="ko-KR" sz="2000" b="1" dirty="0"/>
              <a:t>&amp; </a:t>
            </a:r>
            <a:r>
              <a:rPr lang="ko-KR" altLang="en-US" sz="2000" b="1" dirty="0" smtClean="0"/>
              <a:t>비즈니스  </a:t>
            </a:r>
            <a:r>
              <a:rPr lang="ko-KR" altLang="en-US" dirty="0" smtClean="0"/>
              <a:t>                         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   제이스타일의 내일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8</a:t>
            </a:fld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1523652" y="2666238"/>
            <a:ext cx="9144697" cy="2160000"/>
            <a:chOff x="1945177" y="2726575"/>
            <a:chExt cx="9144697" cy="2160000"/>
          </a:xfrm>
        </p:grpSpPr>
        <p:sp>
          <p:nvSpPr>
            <p:cNvPr id="7" name="타원 6"/>
            <p:cNvSpPr/>
            <p:nvPr/>
          </p:nvSpPr>
          <p:spPr>
            <a:xfrm>
              <a:off x="1945177" y="2726575"/>
              <a:ext cx="2160000" cy="2160000"/>
            </a:xfrm>
            <a:prstGeom prst="ellipse">
              <a:avLst/>
            </a:prstGeom>
            <a:gradFill>
              <a:gsLst>
                <a:gs pos="100000">
                  <a:srgbClr val="256D93"/>
                </a:gs>
                <a:gs pos="100000">
                  <a:srgbClr val="2F7D9A"/>
                </a:gs>
                <a:gs pos="0">
                  <a:srgbClr val="7030A0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100" b="1" dirty="0" err="1" smtClean="0">
                  <a:solidFill>
                    <a:schemeClr val="bg1"/>
                  </a:solidFill>
                </a:rPr>
                <a:t>제이스타일</a:t>
              </a:r>
              <a:endParaRPr lang="en-US" altLang="ko-KR" sz="21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sz="2100" b="1" dirty="0" smtClean="0">
                  <a:solidFill>
                    <a:schemeClr val="bg1"/>
                  </a:solidFill>
                </a:rPr>
                <a:t>VISION</a:t>
              </a:r>
              <a:endParaRPr lang="ko-KR" altLang="en-US" sz="21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82285" y="2790912"/>
              <a:ext cx="430758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플러스 사이즈 디자인 다양화</a:t>
              </a:r>
              <a:endParaRPr lang="en-US" altLang="ko-KR" dirty="0" smtClean="0"/>
            </a:p>
            <a:p>
              <a:endParaRPr lang="en-US" altLang="ko-KR" dirty="0"/>
            </a:p>
            <a:p>
              <a:endParaRPr lang="en-US" altLang="ko-KR" dirty="0" smtClean="0"/>
            </a:p>
            <a:p>
              <a:r>
                <a:rPr lang="ko-KR" altLang="en-US" dirty="0" smtClean="0"/>
                <a:t>어디서나 쉽고 편한 </a:t>
              </a:r>
              <a:r>
                <a:rPr lang="en-US" altLang="ko-KR" dirty="0" smtClean="0"/>
                <a:t>O2O </a:t>
              </a:r>
              <a:r>
                <a:rPr lang="ko-KR" altLang="en-US" dirty="0" err="1" smtClean="0"/>
                <a:t>옴니채널</a:t>
              </a:r>
              <a:r>
                <a:rPr lang="ko-KR" altLang="en-US" dirty="0" smtClean="0"/>
                <a:t> 구축</a:t>
              </a:r>
              <a:endParaRPr lang="en-US" altLang="ko-KR" dirty="0" smtClean="0"/>
            </a:p>
            <a:p>
              <a:endParaRPr lang="en-US" altLang="ko-KR" dirty="0" smtClean="0"/>
            </a:p>
            <a:p>
              <a:endParaRPr lang="en-US" altLang="ko-KR" dirty="0" smtClean="0"/>
            </a:p>
            <a:p>
              <a:r>
                <a:rPr lang="ko-KR" altLang="en-US" dirty="0"/>
                <a:t>당당한 </a:t>
              </a:r>
              <a:r>
                <a:rPr lang="ko-KR" altLang="en-US" dirty="0" err="1"/>
                <a:t>빅사이즈</a:t>
              </a:r>
              <a:r>
                <a:rPr lang="ko-KR" altLang="en-US" dirty="0"/>
                <a:t> 패션과 문화 선도</a:t>
              </a:r>
              <a:endParaRPr lang="en-US" altLang="ko-KR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74317" y="3621908"/>
              <a:ext cx="1338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/>
                <a:t>대한민국의</a:t>
              </a:r>
              <a:endParaRPr lang="ko-KR" altLang="en-US" b="1" dirty="0"/>
            </a:p>
          </p:txBody>
        </p:sp>
        <p:cxnSp>
          <p:nvCxnSpPr>
            <p:cNvPr id="5" name="직선 연결선 4"/>
            <p:cNvCxnSpPr/>
            <p:nvPr/>
          </p:nvCxnSpPr>
          <p:spPr>
            <a:xfrm flipV="1">
              <a:off x="4346246" y="3806574"/>
              <a:ext cx="360000" cy="1"/>
            </a:xfrm>
            <a:prstGeom prst="line">
              <a:avLst/>
            </a:prstGeom>
            <a:ln>
              <a:solidFill>
                <a:srgbClr val="256D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6271085" y="3806574"/>
              <a:ext cx="360000" cy="1"/>
            </a:xfrm>
            <a:prstGeom prst="line">
              <a:avLst/>
            </a:prstGeom>
            <a:ln>
              <a:solidFill>
                <a:srgbClr val="256D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rot="8100000">
              <a:off x="6218365" y="3278079"/>
              <a:ext cx="360000" cy="1"/>
            </a:xfrm>
            <a:prstGeom prst="line">
              <a:avLst/>
            </a:prstGeom>
            <a:ln>
              <a:solidFill>
                <a:srgbClr val="256D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 rot="13500000">
              <a:off x="6218364" y="4335068"/>
              <a:ext cx="360000" cy="1"/>
            </a:xfrm>
            <a:prstGeom prst="line">
              <a:avLst/>
            </a:prstGeom>
            <a:ln>
              <a:solidFill>
                <a:srgbClr val="256D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직사각형 14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256D93"/>
              </a:gs>
              <a:gs pos="0">
                <a:srgbClr val="4FAEB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74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/>
              <a:t> 2   </a:t>
            </a:r>
            <a:r>
              <a:rPr lang="ko-KR" altLang="en-US" sz="2000" b="1" dirty="0"/>
              <a:t>비전 </a:t>
            </a:r>
            <a:r>
              <a:rPr lang="en-US" altLang="ko-KR" sz="2000" b="1" dirty="0"/>
              <a:t>&amp; </a:t>
            </a:r>
            <a:r>
              <a:rPr lang="ko-KR" altLang="en-US" sz="2000" b="1" dirty="0"/>
              <a:t>비즈니스  </a:t>
            </a:r>
            <a:r>
              <a:rPr lang="ko-KR" altLang="en-US" dirty="0"/>
              <a:t>                          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  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운영 디바이스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89B3A-F448-46ED-AA98-28C3C3388EF1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31" name="직사각형 30"/>
          <p:cNvSpPr/>
          <p:nvPr/>
        </p:nvSpPr>
        <p:spPr>
          <a:xfrm>
            <a:off x="0" y="-1332"/>
            <a:ext cx="12192000" cy="178833"/>
          </a:xfrm>
          <a:prstGeom prst="rect">
            <a:avLst/>
          </a:prstGeom>
          <a:gradFill>
            <a:gsLst>
              <a:gs pos="100000">
                <a:srgbClr val="256D93"/>
              </a:gs>
              <a:gs pos="0">
                <a:srgbClr val="4FAEB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303519"/>
            <a:ext cx="1099149" cy="904787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6257925" y="1822827"/>
            <a:ext cx="5095875" cy="4638286"/>
            <a:chOff x="6477000" y="1495425"/>
            <a:chExt cx="5541051" cy="5043487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000" y="1495425"/>
              <a:ext cx="5541051" cy="5043487"/>
            </a:xfrm>
            <a:prstGeom prst="rect">
              <a:avLst/>
            </a:prstGeom>
          </p:spPr>
        </p:pic>
        <p:grpSp>
          <p:nvGrpSpPr>
            <p:cNvPr id="13" name="그룹 12"/>
            <p:cNvGrpSpPr/>
            <p:nvPr/>
          </p:nvGrpSpPr>
          <p:grpSpPr>
            <a:xfrm>
              <a:off x="6761701" y="1744548"/>
              <a:ext cx="5004000" cy="3008428"/>
              <a:chOff x="6761701" y="1744548"/>
              <a:chExt cx="5011200" cy="3008428"/>
            </a:xfrm>
          </p:grpSpPr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61805" y="1744548"/>
                <a:ext cx="5011096" cy="2715539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 rotWithShape="1">
              <a:blip r:embed="rId5"/>
              <a:srcRect b="27003"/>
              <a:stretch/>
            </p:blipFill>
            <p:spPr>
              <a:xfrm>
                <a:off x="6761701" y="4215986"/>
                <a:ext cx="5011200" cy="536990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/>
          <p:cNvGrpSpPr/>
          <p:nvPr/>
        </p:nvGrpSpPr>
        <p:grpSpPr>
          <a:xfrm>
            <a:off x="4650354" y="2882950"/>
            <a:ext cx="1476699" cy="3187458"/>
            <a:chOff x="5429541" y="2893686"/>
            <a:chExt cx="1476699" cy="3187458"/>
          </a:xfrm>
        </p:grpSpPr>
        <p:pic>
          <p:nvPicPr>
            <p:cNvPr id="1032" name="Picture 8" descr="관련 이미지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" t="5899" r="58304" b="5283"/>
            <a:stretch/>
          </p:blipFill>
          <p:spPr bwMode="auto">
            <a:xfrm>
              <a:off x="5429541" y="2893686"/>
              <a:ext cx="1476699" cy="31874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7"/>
            <a:stretch/>
          </p:blipFill>
          <p:spPr>
            <a:xfrm>
              <a:off x="5467965" y="3067864"/>
              <a:ext cx="1415919" cy="2828111"/>
            </a:xfrm>
            <a:prstGeom prst="rect">
              <a:avLst/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3024729" y="3143953"/>
            <a:ext cx="1461498" cy="3187458"/>
            <a:chOff x="6126156" y="2160288"/>
            <a:chExt cx="2035189" cy="4438650"/>
          </a:xfrm>
        </p:grpSpPr>
        <p:pic>
          <p:nvPicPr>
            <p:cNvPr id="1028" name="Picture 4" descr="아이폰 아이콘에 대한 이미지 검색결과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4" t="1346" r="55487" b="1"/>
            <a:stretch/>
          </p:blipFill>
          <p:spPr bwMode="auto">
            <a:xfrm>
              <a:off x="6126156" y="2160288"/>
              <a:ext cx="2035189" cy="443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7"/>
            <a:srcRect b="12326"/>
            <a:stretch/>
          </p:blipFill>
          <p:spPr>
            <a:xfrm>
              <a:off x="6253941" y="2650893"/>
              <a:ext cx="1771511" cy="310220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782076" y="1453987"/>
            <a:ext cx="382515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256D93"/>
                </a:solidFill>
                <a:latin typeface="Arial Rounded MT Bold" panose="020F0704030504030204" pitchFamily="34" charset="0"/>
              </a:rPr>
              <a:t>APP MAU (Monthly Active Users)</a:t>
            </a:r>
          </a:p>
          <a:p>
            <a:r>
              <a:rPr lang="en-US" altLang="ko-KR" sz="4000" b="1" dirty="0" smtClean="0">
                <a:solidFill>
                  <a:srgbClr val="256D93"/>
                </a:solidFill>
              </a:rPr>
              <a:t>300,000</a:t>
            </a:r>
          </a:p>
          <a:p>
            <a:endParaRPr lang="en-US" altLang="ko-KR" sz="2400" dirty="0" smtClean="0">
              <a:solidFill>
                <a:srgbClr val="256D93"/>
              </a:solidFill>
              <a:latin typeface="Arial Rounded MT Bold" panose="020F0704030504030204" pitchFamily="34" charset="0"/>
            </a:endParaRPr>
          </a:p>
          <a:p>
            <a:r>
              <a:rPr lang="ko-KR" altLang="en-US" dirty="0" smtClean="0">
                <a:solidFill>
                  <a:srgbClr val="256D93"/>
                </a:solidFill>
                <a:latin typeface="Arial Rounded MT Bold" panose="020F0704030504030204" pitchFamily="34" charset="0"/>
              </a:rPr>
              <a:t>누적 다운로드 수</a:t>
            </a:r>
            <a:endParaRPr lang="en-US" altLang="ko-KR" dirty="0" smtClean="0">
              <a:solidFill>
                <a:srgbClr val="256D93"/>
              </a:solidFill>
              <a:latin typeface="Arial Rounded MT Bold" panose="020F0704030504030204" pitchFamily="34" charset="0"/>
            </a:endParaRPr>
          </a:p>
          <a:p>
            <a:r>
              <a:rPr lang="en-US" altLang="ko-KR" sz="4000" b="1" dirty="0" smtClean="0">
                <a:solidFill>
                  <a:srgbClr val="256D93"/>
                </a:solidFill>
              </a:rPr>
              <a:t>100,000</a:t>
            </a:r>
          </a:p>
          <a:p>
            <a:endParaRPr lang="en-US" altLang="ko-KR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ko-KR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기준 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2017. 11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2102</TotalTime>
  <Words>641</Words>
  <Application>Microsoft Office PowerPoint</Application>
  <PresentationFormat>와이드스크린</PresentationFormat>
  <Paragraphs>175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2" baseType="lpstr">
      <vt:lpstr>맑은 고딕</vt:lpstr>
      <vt:lpstr>Arial</vt:lpstr>
      <vt:lpstr>Arial Rounded MT Bold</vt:lpstr>
      <vt:lpstr>Office 테마</vt:lpstr>
      <vt:lpstr>PowerPoint 프레젠테이션</vt:lpstr>
      <vt:lpstr>PowerPoint 프레젠테이션</vt:lpstr>
      <vt:lpstr>PowerPoint 프레젠테이션</vt:lpstr>
      <vt:lpstr> 1   개요                                                                                           제이스타일의 오늘</vt:lpstr>
      <vt:lpstr> 1   개요                                                                                                       회사소개</vt:lpstr>
      <vt:lpstr> 1   개요                                                                                                          조직도</vt:lpstr>
      <vt:lpstr> 1   개요                                                                                           제이스타일의 어제</vt:lpstr>
      <vt:lpstr> 2   비전 &amp; 비즈니스                                                                         제이스타일의 내일</vt:lpstr>
      <vt:lpstr> 2   비전 &amp; 비즈니스                                                                               운영 디바이스</vt:lpstr>
      <vt:lpstr> 2   비전 &amp; 비즈니스                                                                                      판매채널</vt:lpstr>
      <vt:lpstr> 2   비전 &amp; 비즈니스                                                                                           매출</vt:lpstr>
      <vt:lpstr>제작브랜드</vt:lpstr>
      <vt:lpstr> 3   제작브랜드                                                                                        EVELLET 소개</vt:lpstr>
      <vt:lpstr> 3   제작브랜드                                                                                        EVELLET 컨셉</vt:lpstr>
      <vt:lpstr>4. 언론보도 – 다양한 문화사업 </vt:lpstr>
      <vt:lpstr> 4   언론보도. </vt:lpstr>
      <vt:lpstr> 4   언론보도</vt:lpstr>
      <vt:lpstr> 5   오시는 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jstyle</dc:creator>
  <cp:lastModifiedBy>Woo chang</cp:lastModifiedBy>
  <cp:revision>322</cp:revision>
  <dcterms:created xsi:type="dcterms:W3CDTF">2017-12-13T07:49:51Z</dcterms:created>
  <dcterms:modified xsi:type="dcterms:W3CDTF">2018-12-14T01:51:38Z</dcterms:modified>
</cp:coreProperties>
</file>